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07" r:id="rId1"/>
  </p:sldMasterIdLst>
  <p:sldIdLst>
    <p:sldId id="256" r:id="rId2"/>
    <p:sldId id="287" r:id="rId3"/>
    <p:sldId id="288" r:id="rId4"/>
    <p:sldId id="289" r:id="rId5"/>
    <p:sldId id="290" r:id="rId6"/>
    <p:sldId id="291" r:id="rId7"/>
    <p:sldId id="292" r:id="rId8"/>
    <p:sldId id="293" r:id="rId9"/>
    <p:sldId id="294" r:id="rId10"/>
    <p:sldId id="295" r:id="rId11"/>
    <p:sldId id="296" r:id="rId12"/>
    <p:sldId id="297" r:id="rId13"/>
    <p:sldId id="298" r:id="rId14"/>
    <p:sldId id="299" r:id="rId15"/>
    <p:sldId id="300" r:id="rId16"/>
    <p:sldId id="301" r:id="rId17"/>
    <p:sldId id="302" r:id="rId18"/>
    <p:sldId id="303" r:id="rId19"/>
    <p:sldId id="304" r:id="rId20"/>
    <p:sldId id="307" r:id="rId21"/>
    <p:sldId id="308" r:id="rId22"/>
    <p:sldId id="309" r:id="rId23"/>
    <p:sldId id="310" r:id="rId24"/>
    <p:sldId id="311" r:id="rId25"/>
    <p:sldId id="312" r:id="rId26"/>
  </p:sldIdLst>
  <p:sldSz cx="9144000" cy="6858000" type="screen4x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3842" autoAdjust="0"/>
  </p:normalViewPr>
  <p:slideViewPr>
    <p:cSldViewPr>
      <p:cViewPr varScale="1">
        <p:scale>
          <a:sx n="63" d="100"/>
          <a:sy n="63" d="100"/>
        </p:scale>
        <p:origin x="1380" y="52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5800" y="1346947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85800" y="4282763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685800" y="1484779"/>
            <a:ext cx="7772400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7234780" y="4107023"/>
            <a:ext cx="914400" cy="914400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1432223"/>
            <a:ext cx="759333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6400" b="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2386" y="4389120"/>
            <a:ext cx="5918454" cy="1069848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ts val="1435"/>
              </a:lnSpc>
            </a:pPr>
            <a:r>
              <a:rPr lang="en-GB" spc="5"/>
              <a:t>B</a:t>
            </a:r>
            <a:r>
              <a:rPr lang="en-GB" spc="-20"/>
              <a:t>S</a:t>
            </a:r>
            <a:r>
              <a:rPr lang="en-GB" spc="5"/>
              <a:t>10</a:t>
            </a:r>
            <a:r>
              <a:rPr lang="en-GB"/>
              <a:t>2</a:t>
            </a:r>
            <a:r>
              <a:rPr lang="en-GB" spc="-20"/>
              <a:t> </a:t>
            </a:r>
            <a:r>
              <a:rPr lang="en-GB" spc="10"/>
              <a:t>Dis</a:t>
            </a:r>
            <a:r>
              <a:rPr lang="en-GB" spc="-15"/>
              <a:t>c</a:t>
            </a:r>
            <a:r>
              <a:rPr lang="en-GB"/>
              <a:t>r</a:t>
            </a:r>
            <a:r>
              <a:rPr lang="en-GB" spc="10"/>
              <a:t>e</a:t>
            </a:r>
            <a:r>
              <a:rPr lang="en-GB" spc="15"/>
              <a:t>t</a:t>
            </a:r>
            <a:r>
              <a:rPr lang="en-GB"/>
              <a:t>e</a:t>
            </a:r>
            <a:r>
              <a:rPr lang="en-GB" spc="-125"/>
              <a:t> </a:t>
            </a:r>
            <a:r>
              <a:rPr lang="en-GB"/>
              <a:t>M</a:t>
            </a:r>
            <a:r>
              <a:rPr lang="en-GB" spc="-15"/>
              <a:t>a</a:t>
            </a:r>
            <a:r>
              <a:rPr lang="en-GB" spc="15"/>
              <a:t>t</a:t>
            </a:r>
            <a:r>
              <a:rPr lang="en-GB"/>
              <a:t>h</a:t>
            </a:r>
            <a:r>
              <a:rPr lang="en-GB" spc="10"/>
              <a:t>e</a:t>
            </a:r>
            <a:r>
              <a:rPr lang="en-GB" spc="5"/>
              <a:t>m</a:t>
            </a:r>
            <a:r>
              <a:rPr lang="en-GB" spc="-10"/>
              <a:t>a</a:t>
            </a:r>
            <a:r>
              <a:rPr lang="en-GB" spc="15"/>
              <a:t>t</a:t>
            </a:r>
            <a:r>
              <a:rPr lang="en-GB" spc="10"/>
              <a:t>i</a:t>
            </a:r>
            <a:r>
              <a:rPr lang="en-GB" spc="-15"/>
              <a:t>c</a:t>
            </a:r>
            <a:r>
              <a:rPr lang="en-GB"/>
              <a:t>s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12805" y="6272785"/>
            <a:ext cx="4745736" cy="365125"/>
          </a:xfrm>
        </p:spPr>
        <p:txBody>
          <a:bodyPr/>
          <a:lstStyle/>
          <a:p>
            <a:pPr marL="12700">
              <a:lnSpc>
                <a:spcPts val="1435"/>
              </a:lnSpc>
            </a:pPr>
            <a:r>
              <a:rPr lang="en-GB" spc="10"/>
              <a:t>©A</a:t>
            </a:r>
            <a:r>
              <a:rPr lang="en-GB"/>
              <a:t>h</a:t>
            </a:r>
            <a:r>
              <a:rPr lang="en-GB" spc="10"/>
              <a:t>me</a:t>
            </a:r>
            <a:r>
              <a:rPr lang="en-GB"/>
              <a:t>d</a:t>
            </a:r>
            <a:r>
              <a:rPr lang="en-GB" spc="-100"/>
              <a:t> </a:t>
            </a:r>
            <a:r>
              <a:rPr lang="en-GB" spc="10"/>
              <a:t>H</a:t>
            </a:r>
            <a:r>
              <a:rPr lang="en-GB" spc="-10"/>
              <a:t>a</a:t>
            </a:r>
            <a:r>
              <a:rPr lang="en-GB" spc="-55"/>
              <a:t>g</a:t>
            </a:r>
            <a:r>
              <a:rPr lang="en-GB" spc="-10"/>
              <a:t>a</a:t>
            </a:r>
            <a:r>
              <a:rPr lang="en-GB"/>
              <a:t>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44280" y="4227195"/>
            <a:ext cx="895401" cy="640080"/>
          </a:xfrm>
        </p:spPr>
        <p:txBody>
          <a:bodyPr/>
          <a:lstStyle>
            <a:lvl1pPr>
              <a:defRPr sz="2800" b="1"/>
            </a:lvl1pPr>
          </a:lstStyle>
          <a:p>
            <a:pPr marL="38100">
              <a:lnSpc>
                <a:spcPts val="1600"/>
              </a:lnSpc>
            </a:pPr>
            <a:fld id="{81D60167-4931-47E6-BA6A-407CBD079E47}" type="slidenum">
              <a:rPr lang="en-GB" spc="15" smtClean="0"/>
              <a:t>‹#›</a:t>
            </a:fld>
            <a:endParaRPr lang="en-GB" spc="15" dirty="0"/>
          </a:p>
        </p:txBody>
      </p:sp>
    </p:spTree>
    <p:extLst>
      <p:ext uri="{BB962C8B-B14F-4D97-AF65-F5344CB8AC3E}">
        <p14:creationId xmlns:p14="http://schemas.microsoft.com/office/powerpoint/2010/main" val="822115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ts val="1435"/>
              </a:lnSpc>
            </a:pPr>
            <a:r>
              <a:rPr lang="en-GB" spc="5"/>
              <a:t>B</a:t>
            </a:r>
            <a:r>
              <a:rPr lang="en-GB" spc="-20"/>
              <a:t>S</a:t>
            </a:r>
            <a:r>
              <a:rPr lang="en-GB" spc="5"/>
              <a:t>10</a:t>
            </a:r>
            <a:r>
              <a:rPr lang="en-GB"/>
              <a:t>2</a:t>
            </a:r>
            <a:r>
              <a:rPr lang="en-GB" spc="-20"/>
              <a:t> </a:t>
            </a:r>
            <a:r>
              <a:rPr lang="en-GB" spc="10"/>
              <a:t>Dis</a:t>
            </a:r>
            <a:r>
              <a:rPr lang="en-GB" spc="-15"/>
              <a:t>c</a:t>
            </a:r>
            <a:r>
              <a:rPr lang="en-GB"/>
              <a:t>r</a:t>
            </a:r>
            <a:r>
              <a:rPr lang="en-GB" spc="10"/>
              <a:t>e</a:t>
            </a:r>
            <a:r>
              <a:rPr lang="en-GB" spc="15"/>
              <a:t>t</a:t>
            </a:r>
            <a:r>
              <a:rPr lang="en-GB"/>
              <a:t>e</a:t>
            </a:r>
            <a:r>
              <a:rPr lang="en-GB" spc="-125"/>
              <a:t> </a:t>
            </a:r>
            <a:r>
              <a:rPr lang="en-GB"/>
              <a:t>M</a:t>
            </a:r>
            <a:r>
              <a:rPr lang="en-GB" spc="-15"/>
              <a:t>a</a:t>
            </a:r>
            <a:r>
              <a:rPr lang="en-GB" spc="15"/>
              <a:t>t</a:t>
            </a:r>
            <a:r>
              <a:rPr lang="en-GB"/>
              <a:t>h</a:t>
            </a:r>
            <a:r>
              <a:rPr lang="en-GB" spc="10"/>
              <a:t>e</a:t>
            </a:r>
            <a:r>
              <a:rPr lang="en-GB" spc="5"/>
              <a:t>m</a:t>
            </a:r>
            <a:r>
              <a:rPr lang="en-GB" spc="-10"/>
              <a:t>a</a:t>
            </a:r>
            <a:r>
              <a:rPr lang="en-GB" spc="15"/>
              <a:t>t</a:t>
            </a:r>
            <a:r>
              <a:rPr lang="en-GB" spc="10"/>
              <a:t>i</a:t>
            </a:r>
            <a:r>
              <a:rPr lang="en-GB" spc="-15"/>
              <a:t>c</a:t>
            </a:r>
            <a:r>
              <a:rPr lang="en-GB"/>
              <a:t>s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35"/>
              </a:lnSpc>
            </a:pPr>
            <a:r>
              <a:rPr lang="en-GB" spc="10"/>
              <a:t>©A</a:t>
            </a:r>
            <a:r>
              <a:rPr lang="en-GB"/>
              <a:t>h</a:t>
            </a:r>
            <a:r>
              <a:rPr lang="en-GB" spc="10"/>
              <a:t>me</a:t>
            </a:r>
            <a:r>
              <a:rPr lang="en-GB"/>
              <a:t>d</a:t>
            </a:r>
            <a:r>
              <a:rPr lang="en-GB" spc="-100"/>
              <a:t> </a:t>
            </a:r>
            <a:r>
              <a:rPr lang="en-GB" spc="10"/>
              <a:t>H</a:t>
            </a:r>
            <a:r>
              <a:rPr lang="en-GB" spc="-10"/>
              <a:t>a</a:t>
            </a:r>
            <a:r>
              <a:rPr lang="en-GB" spc="-55"/>
              <a:t>g</a:t>
            </a:r>
            <a:r>
              <a:rPr lang="en-GB" spc="-10"/>
              <a:t>a</a:t>
            </a:r>
            <a:r>
              <a:rPr lang="en-GB"/>
              <a:t>g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1600"/>
              </a:lnSpc>
            </a:pPr>
            <a:fld id="{81D60167-4931-47E6-BA6A-407CBD079E47}" type="slidenum">
              <a:rPr lang="en-GB" spc="15" smtClean="0"/>
              <a:t>‹#›</a:t>
            </a:fld>
            <a:endParaRPr lang="en-GB" spc="15" dirty="0"/>
          </a:p>
        </p:txBody>
      </p:sp>
    </p:spTree>
    <p:extLst>
      <p:ext uri="{BB962C8B-B14F-4D97-AF65-F5344CB8AC3E}">
        <p14:creationId xmlns:p14="http://schemas.microsoft.com/office/powerpoint/2010/main" val="2577431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533400"/>
            <a:ext cx="1914525" cy="5638800"/>
          </a:xfrm>
        </p:spPr>
        <p:txBody>
          <a:bodyPr vert="eaVert"/>
          <a:lstStyle>
            <a:lvl1pPr>
              <a:defRPr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0" y="533400"/>
            <a:ext cx="5629275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ts val="1435"/>
              </a:lnSpc>
            </a:pPr>
            <a:r>
              <a:rPr lang="en-GB" spc="5"/>
              <a:t>B</a:t>
            </a:r>
            <a:r>
              <a:rPr lang="en-GB" spc="-20"/>
              <a:t>S</a:t>
            </a:r>
            <a:r>
              <a:rPr lang="en-GB" spc="5"/>
              <a:t>10</a:t>
            </a:r>
            <a:r>
              <a:rPr lang="en-GB"/>
              <a:t>2</a:t>
            </a:r>
            <a:r>
              <a:rPr lang="en-GB" spc="-20"/>
              <a:t> </a:t>
            </a:r>
            <a:r>
              <a:rPr lang="en-GB" spc="10"/>
              <a:t>Dis</a:t>
            </a:r>
            <a:r>
              <a:rPr lang="en-GB" spc="-15"/>
              <a:t>c</a:t>
            </a:r>
            <a:r>
              <a:rPr lang="en-GB"/>
              <a:t>r</a:t>
            </a:r>
            <a:r>
              <a:rPr lang="en-GB" spc="10"/>
              <a:t>e</a:t>
            </a:r>
            <a:r>
              <a:rPr lang="en-GB" spc="15"/>
              <a:t>t</a:t>
            </a:r>
            <a:r>
              <a:rPr lang="en-GB"/>
              <a:t>e</a:t>
            </a:r>
            <a:r>
              <a:rPr lang="en-GB" spc="-125"/>
              <a:t> </a:t>
            </a:r>
            <a:r>
              <a:rPr lang="en-GB"/>
              <a:t>M</a:t>
            </a:r>
            <a:r>
              <a:rPr lang="en-GB" spc="-15"/>
              <a:t>a</a:t>
            </a:r>
            <a:r>
              <a:rPr lang="en-GB" spc="15"/>
              <a:t>t</a:t>
            </a:r>
            <a:r>
              <a:rPr lang="en-GB"/>
              <a:t>h</a:t>
            </a:r>
            <a:r>
              <a:rPr lang="en-GB" spc="10"/>
              <a:t>e</a:t>
            </a:r>
            <a:r>
              <a:rPr lang="en-GB" spc="5"/>
              <a:t>m</a:t>
            </a:r>
            <a:r>
              <a:rPr lang="en-GB" spc="-10"/>
              <a:t>a</a:t>
            </a:r>
            <a:r>
              <a:rPr lang="en-GB" spc="15"/>
              <a:t>t</a:t>
            </a:r>
            <a:r>
              <a:rPr lang="en-GB" spc="10"/>
              <a:t>i</a:t>
            </a:r>
            <a:r>
              <a:rPr lang="en-GB" spc="-15"/>
              <a:t>c</a:t>
            </a:r>
            <a:r>
              <a:rPr lang="en-GB"/>
              <a:t>s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35"/>
              </a:lnSpc>
            </a:pPr>
            <a:r>
              <a:rPr lang="en-GB" spc="10"/>
              <a:t>©A</a:t>
            </a:r>
            <a:r>
              <a:rPr lang="en-GB"/>
              <a:t>h</a:t>
            </a:r>
            <a:r>
              <a:rPr lang="en-GB" spc="10"/>
              <a:t>me</a:t>
            </a:r>
            <a:r>
              <a:rPr lang="en-GB"/>
              <a:t>d</a:t>
            </a:r>
            <a:r>
              <a:rPr lang="en-GB" spc="-100"/>
              <a:t> </a:t>
            </a:r>
            <a:r>
              <a:rPr lang="en-GB" spc="10"/>
              <a:t>H</a:t>
            </a:r>
            <a:r>
              <a:rPr lang="en-GB" spc="-10"/>
              <a:t>a</a:t>
            </a:r>
            <a:r>
              <a:rPr lang="en-GB" spc="-55"/>
              <a:t>g</a:t>
            </a:r>
            <a:r>
              <a:rPr lang="en-GB" spc="-10"/>
              <a:t>a</a:t>
            </a:r>
            <a:r>
              <a:rPr lang="en-GB"/>
              <a:t>g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1600"/>
              </a:lnSpc>
            </a:pPr>
            <a:fld id="{81D60167-4931-47E6-BA6A-407CBD079E47}" type="slidenum">
              <a:rPr lang="en-GB" spc="15" smtClean="0"/>
              <a:t>‹#›</a:t>
            </a:fld>
            <a:endParaRPr lang="en-GB" spc="15" dirty="0"/>
          </a:p>
        </p:txBody>
      </p:sp>
    </p:spTree>
    <p:extLst>
      <p:ext uri="{BB962C8B-B14F-4D97-AF65-F5344CB8AC3E}">
        <p14:creationId xmlns:p14="http://schemas.microsoft.com/office/powerpoint/2010/main" val="602511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ts val="1435"/>
              </a:lnSpc>
            </a:pPr>
            <a:r>
              <a:rPr lang="en-GB" spc="5"/>
              <a:t>B</a:t>
            </a:r>
            <a:r>
              <a:rPr lang="en-GB" spc="-20"/>
              <a:t>S</a:t>
            </a:r>
            <a:r>
              <a:rPr lang="en-GB" spc="5"/>
              <a:t>10</a:t>
            </a:r>
            <a:r>
              <a:rPr lang="en-GB"/>
              <a:t>2</a:t>
            </a:r>
            <a:r>
              <a:rPr lang="en-GB" spc="-20"/>
              <a:t> </a:t>
            </a:r>
            <a:r>
              <a:rPr lang="en-GB" spc="10"/>
              <a:t>Dis</a:t>
            </a:r>
            <a:r>
              <a:rPr lang="en-GB" spc="-15"/>
              <a:t>c</a:t>
            </a:r>
            <a:r>
              <a:rPr lang="en-GB"/>
              <a:t>r</a:t>
            </a:r>
            <a:r>
              <a:rPr lang="en-GB" spc="10"/>
              <a:t>e</a:t>
            </a:r>
            <a:r>
              <a:rPr lang="en-GB" spc="15"/>
              <a:t>t</a:t>
            </a:r>
            <a:r>
              <a:rPr lang="en-GB"/>
              <a:t>e</a:t>
            </a:r>
            <a:r>
              <a:rPr lang="en-GB" spc="-125"/>
              <a:t> </a:t>
            </a:r>
            <a:r>
              <a:rPr lang="en-GB"/>
              <a:t>M</a:t>
            </a:r>
            <a:r>
              <a:rPr lang="en-GB" spc="-15"/>
              <a:t>a</a:t>
            </a:r>
            <a:r>
              <a:rPr lang="en-GB" spc="15"/>
              <a:t>t</a:t>
            </a:r>
            <a:r>
              <a:rPr lang="en-GB"/>
              <a:t>h</a:t>
            </a:r>
            <a:r>
              <a:rPr lang="en-GB" spc="10"/>
              <a:t>e</a:t>
            </a:r>
            <a:r>
              <a:rPr lang="en-GB" spc="5"/>
              <a:t>m</a:t>
            </a:r>
            <a:r>
              <a:rPr lang="en-GB" spc="-10"/>
              <a:t>a</a:t>
            </a:r>
            <a:r>
              <a:rPr lang="en-GB" spc="15"/>
              <a:t>t</a:t>
            </a:r>
            <a:r>
              <a:rPr lang="en-GB" spc="10"/>
              <a:t>i</a:t>
            </a:r>
            <a:r>
              <a:rPr lang="en-GB" spc="-15"/>
              <a:t>c</a:t>
            </a:r>
            <a:r>
              <a:rPr lang="en-GB"/>
              <a:t>s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35"/>
              </a:lnSpc>
            </a:pPr>
            <a:r>
              <a:rPr lang="en-GB" spc="10"/>
              <a:t>©A</a:t>
            </a:r>
            <a:r>
              <a:rPr lang="en-GB"/>
              <a:t>h</a:t>
            </a:r>
            <a:r>
              <a:rPr lang="en-GB" spc="10"/>
              <a:t>me</a:t>
            </a:r>
            <a:r>
              <a:rPr lang="en-GB"/>
              <a:t>d</a:t>
            </a:r>
            <a:r>
              <a:rPr lang="en-GB" spc="-100"/>
              <a:t> </a:t>
            </a:r>
            <a:r>
              <a:rPr lang="en-GB" spc="10"/>
              <a:t>H</a:t>
            </a:r>
            <a:r>
              <a:rPr lang="en-GB" spc="-10"/>
              <a:t>a</a:t>
            </a:r>
            <a:r>
              <a:rPr lang="en-GB" spc="-55"/>
              <a:t>g</a:t>
            </a:r>
            <a:r>
              <a:rPr lang="en-GB" spc="-10"/>
              <a:t>a</a:t>
            </a:r>
            <a:r>
              <a:rPr lang="en-GB"/>
              <a:t>g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1600"/>
              </a:lnSpc>
            </a:pPr>
            <a:fld id="{81D60167-4931-47E6-BA6A-407CBD079E47}" type="slidenum">
              <a:rPr lang="en-GB" spc="15" smtClean="0"/>
              <a:t>‹#›</a:t>
            </a:fld>
            <a:endParaRPr lang="en-GB" spc="15" dirty="0"/>
          </a:p>
        </p:txBody>
      </p:sp>
    </p:spTree>
    <p:extLst>
      <p:ext uri="{BB962C8B-B14F-4D97-AF65-F5344CB8AC3E}">
        <p14:creationId xmlns:p14="http://schemas.microsoft.com/office/powerpoint/2010/main" val="2380643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9144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346" y="1225296"/>
            <a:ext cx="696087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6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4330" y="5020056"/>
            <a:ext cx="6789420" cy="1066800"/>
          </a:xfrm>
        </p:spPr>
        <p:txBody>
          <a:bodyPr anchor="t">
            <a:normAutofit/>
          </a:bodyPr>
          <a:lstStyle>
            <a:lvl1pPr marL="0" indent="0">
              <a:buNone/>
              <a:defRPr sz="1800" b="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45251" y="6272785"/>
            <a:ext cx="1983232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marL="12700">
              <a:lnSpc>
                <a:spcPts val="1435"/>
              </a:lnSpc>
            </a:pPr>
            <a:r>
              <a:rPr lang="en-GB" spc="5"/>
              <a:t>B</a:t>
            </a:r>
            <a:r>
              <a:rPr lang="en-GB" spc="-20"/>
              <a:t>S</a:t>
            </a:r>
            <a:r>
              <a:rPr lang="en-GB" spc="5"/>
              <a:t>10</a:t>
            </a:r>
            <a:r>
              <a:rPr lang="en-GB"/>
              <a:t>2</a:t>
            </a:r>
            <a:r>
              <a:rPr lang="en-GB" spc="-20"/>
              <a:t> </a:t>
            </a:r>
            <a:r>
              <a:rPr lang="en-GB" spc="10"/>
              <a:t>Dis</a:t>
            </a:r>
            <a:r>
              <a:rPr lang="en-GB" spc="-15"/>
              <a:t>c</a:t>
            </a:r>
            <a:r>
              <a:rPr lang="en-GB"/>
              <a:t>r</a:t>
            </a:r>
            <a:r>
              <a:rPr lang="en-GB" spc="10"/>
              <a:t>e</a:t>
            </a:r>
            <a:r>
              <a:rPr lang="en-GB" spc="15"/>
              <a:t>t</a:t>
            </a:r>
            <a:r>
              <a:rPr lang="en-GB"/>
              <a:t>e</a:t>
            </a:r>
            <a:r>
              <a:rPr lang="en-GB" spc="-125"/>
              <a:t> </a:t>
            </a:r>
            <a:r>
              <a:rPr lang="en-GB"/>
              <a:t>M</a:t>
            </a:r>
            <a:r>
              <a:rPr lang="en-GB" spc="-15"/>
              <a:t>a</a:t>
            </a:r>
            <a:r>
              <a:rPr lang="en-GB" spc="15"/>
              <a:t>t</a:t>
            </a:r>
            <a:r>
              <a:rPr lang="en-GB"/>
              <a:t>h</a:t>
            </a:r>
            <a:r>
              <a:rPr lang="en-GB" spc="10"/>
              <a:t>e</a:t>
            </a:r>
            <a:r>
              <a:rPr lang="en-GB" spc="5"/>
              <a:t>m</a:t>
            </a:r>
            <a:r>
              <a:rPr lang="en-GB" spc="-10"/>
              <a:t>a</a:t>
            </a:r>
            <a:r>
              <a:rPr lang="en-GB" spc="15"/>
              <a:t>t</a:t>
            </a:r>
            <a:r>
              <a:rPr lang="en-GB" spc="10"/>
              <a:t>i</a:t>
            </a:r>
            <a:r>
              <a:rPr lang="en-GB" spc="-15"/>
              <a:t>c</a:t>
            </a:r>
            <a:r>
              <a:rPr lang="en-GB"/>
              <a:t>s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36099" y="6272784"/>
            <a:ext cx="4745736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marL="12700">
              <a:lnSpc>
                <a:spcPts val="1435"/>
              </a:lnSpc>
            </a:pPr>
            <a:r>
              <a:rPr lang="en-GB" spc="10"/>
              <a:t>©A</a:t>
            </a:r>
            <a:r>
              <a:rPr lang="en-GB"/>
              <a:t>h</a:t>
            </a:r>
            <a:r>
              <a:rPr lang="en-GB" spc="10"/>
              <a:t>me</a:t>
            </a:r>
            <a:r>
              <a:rPr lang="en-GB"/>
              <a:t>d</a:t>
            </a:r>
            <a:r>
              <a:rPr lang="en-GB" spc="-100"/>
              <a:t> </a:t>
            </a:r>
            <a:r>
              <a:rPr lang="en-GB" spc="10"/>
              <a:t>H</a:t>
            </a:r>
            <a:r>
              <a:rPr lang="en-GB" spc="-10"/>
              <a:t>a</a:t>
            </a:r>
            <a:r>
              <a:rPr lang="en-GB" spc="-55"/>
              <a:t>g</a:t>
            </a:r>
            <a:r>
              <a:rPr lang="en-GB" spc="-10"/>
              <a:t>a</a:t>
            </a:r>
            <a:r>
              <a:rPr lang="en-GB"/>
              <a:t>g</a:t>
            </a:r>
            <a:endParaRPr lang="en-GB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633862" y="2430623"/>
            <a:ext cx="914400" cy="914400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450" y="2508607"/>
            <a:ext cx="891224" cy="720332"/>
          </a:xfrm>
        </p:spPr>
        <p:txBody>
          <a:bodyPr/>
          <a:lstStyle>
            <a:lvl1pPr>
              <a:defRPr sz="2800"/>
            </a:lvl1pPr>
          </a:lstStyle>
          <a:p>
            <a:pPr marL="38100">
              <a:lnSpc>
                <a:spcPts val="1600"/>
              </a:lnSpc>
            </a:pPr>
            <a:fld id="{81D60167-4931-47E6-BA6A-407CBD079E47}" type="slidenum">
              <a:rPr lang="en-GB" spc="15" smtClean="0"/>
              <a:t>‹#›</a:t>
            </a:fld>
            <a:endParaRPr lang="en-GB" spc="15" dirty="0"/>
          </a:p>
        </p:txBody>
      </p:sp>
    </p:spTree>
    <p:extLst>
      <p:ext uri="{BB962C8B-B14F-4D97-AF65-F5344CB8AC3E}">
        <p14:creationId xmlns:p14="http://schemas.microsoft.com/office/powerpoint/2010/main" val="2201852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2218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ts val="1435"/>
              </a:lnSpc>
            </a:pPr>
            <a:r>
              <a:rPr lang="en-GB" spc="5"/>
              <a:t>B</a:t>
            </a:r>
            <a:r>
              <a:rPr lang="en-GB" spc="-20"/>
              <a:t>S</a:t>
            </a:r>
            <a:r>
              <a:rPr lang="en-GB" spc="5"/>
              <a:t>10</a:t>
            </a:r>
            <a:r>
              <a:rPr lang="en-GB"/>
              <a:t>2</a:t>
            </a:r>
            <a:r>
              <a:rPr lang="en-GB" spc="-20"/>
              <a:t> </a:t>
            </a:r>
            <a:r>
              <a:rPr lang="en-GB" spc="10"/>
              <a:t>Dis</a:t>
            </a:r>
            <a:r>
              <a:rPr lang="en-GB" spc="-15"/>
              <a:t>c</a:t>
            </a:r>
            <a:r>
              <a:rPr lang="en-GB"/>
              <a:t>r</a:t>
            </a:r>
            <a:r>
              <a:rPr lang="en-GB" spc="10"/>
              <a:t>e</a:t>
            </a:r>
            <a:r>
              <a:rPr lang="en-GB" spc="15"/>
              <a:t>t</a:t>
            </a:r>
            <a:r>
              <a:rPr lang="en-GB"/>
              <a:t>e</a:t>
            </a:r>
            <a:r>
              <a:rPr lang="en-GB" spc="-125"/>
              <a:t> </a:t>
            </a:r>
            <a:r>
              <a:rPr lang="en-GB"/>
              <a:t>M</a:t>
            </a:r>
            <a:r>
              <a:rPr lang="en-GB" spc="-15"/>
              <a:t>a</a:t>
            </a:r>
            <a:r>
              <a:rPr lang="en-GB" spc="15"/>
              <a:t>t</a:t>
            </a:r>
            <a:r>
              <a:rPr lang="en-GB"/>
              <a:t>h</a:t>
            </a:r>
            <a:r>
              <a:rPr lang="en-GB" spc="10"/>
              <a:t>e</a:t>
            </a:r>
            <a:r>
              <a:rPr lang="en-GB" spc="5"/>
              <a:t>m</a:t>
            </a:r>
            <a:r>
              <a:rPr lang="en-GB" spc="-10"/>
              <a:t>a</a:t>
            </a:r>
            <a:r>
              <a:rPr lang="en-GB" spc="15"/>
              <a:t>t</a:t>
            </a:r>
            <a:r>
              <a:rPr lang="en-GB" spc="10"/>
              <a:t>i</a:t>
            </a:r>
            <a:r>
              <a:rPr lang="en-GB" spc="-15"/>
              <a:t>c</a:t>
            </a:r>
            <a:r>
              <a:rPr lang="en-GB"/>
              <a:t>s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35"/>
              </a:lnSpc>
            </a:pPr>
            <a:r>
              <a:rPr lang="en-GB" spc="10"/>
              <a:t>©A</a:t>
            </a:r>
            <a:r>
              <a:rPr lang="en-GB"/>
              <a:t>h</a:t>
            </a:r>
            <a:r>
              <a:rPr lang="en-GB" spc="10"/>
              <a:t>me</a:t>
            </a:r>
            <a:r>
              <a:rPr lang="en-GB"/>
              <a:t>d</a:t>
            </a:r>
            <a:r>
              <a:rPr lang="en-GB" spc="-100"/>
              <a:t> </a:t>
            </a:r>
            <a:r>
              <a:rPr lang="en-GB" spc="10"/>
              <a:t>H</a:t>
            </a:r>
            <a:r>
              <a:rPr lang="en-GB" spc="-10"/>
              <a:t>a</a:t>
            </a:r>
            <a:r>
              <a:rPr lang="en-GB" spc="-55"/>
              <a:t>g</a:t>
            </a:r>
            <a:r>
              <a:rPr lang="en-GB" spc="-10"/>
              <a:t>a</a:t>
            </a:r>
            <a:r>
              <a:rPr lang="en-GB"/>
              <a:t>g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1600"/>
              </a:lnSpc>
            </a:pPr>
            <a:fld id="{81D60167-4931-47E6-BA6A-407CBD079E47}" type="slidenum">
              <a:rPr lang="en-GB" spc="15" smtClean="0"/>
              <a:t>‹#›</a:t>
            </a:fld>
            <a:endParaRPr lang="en-GB" spc="15" dirty="0"/>
          </a:p>
        </p:txBody>
      </p:sp>
    </p:spTree>
    <p:extLst>
      <p:ext uri="{BB962C8B-B14F-4D97-AF65-F5344CB8AC3E}">
        <p14:creationId xmlns:p14="http://schemas.microsoft.com/office/powerpoint/2010/main" val="1914763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0793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0793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ts val="1435"/>
              </a:lnSpc>
            </a:pPr>
            <a:r>
              <a:rPr lang="en-GB" spc="5"/>
              <a:t>B</a:t>
            </a:r>
            <a:r>
              <a:rPr lang="en-GB" spc="-20"/>
              <a:t>S</a:t>
            </a:r>
            <a:r>
              <a:rPr lang="en-GB" spc="5"/>
              <a:t>10</a:t>
            </a:r>
            <a:r>
              <a:rPr lang="en-GB"/>
              <a:t>2</a:t>
            </a:r>
            <a:r>
              <a:rPr lang="en-GB" spc="-20"/>
              <a:t> </a:t>
            </a:r>
            <a:r>
              <a:rPr lang="en-GB" spc="10"/>
              <a:t>Dis</a:t>
            </a:r>
            <a:r>
              <a:rPr lang="en-GB" spc="-15"/>
              <a:t>c</a:t>
            </a:r>
            <a:r>
              <a:rPr lang="en-GB"/>
              <a:t>r</a:t>
            </a:r>
            <a:r>
              <a:rPr lang="en-GB" spc="10"/>
              <a:t>e</a:t>
            </a:r>
            <a:r>
              <a:rPr lang="en-GB" spc="15"/>
              <a:t>t</a:t>
            </a:r>
            <a:r>
              <a:rPr lang="en-GB"/>
              <a:t>e</a:t>
            </a:r>
            <a:r>
              <a:rPr lang="en-GB" spc="-125"/>
              <a:t> </a:t>
            </a:r>
            <a:r>
              <a:rPr lang="en-GB"/>
              <a:t>M</a:t>
            </a:r>
            <a:r>
              <a:rPr lang="en-GB" spc="-15"/>
              <a:t>a</a:t>
            </a:r>
            <a:r>
              <a:rPr lang="en-GB" spc="15"/>
              <a:t>t</a:t>
            </a:r>
            <a:r>
              <a:rPr lang="en-GB"/>
              <a:t>h</a:t>
            </a:r>
            <a:r>
              <a:rPr lang="en-GB" spc="10"/>
              <a:t>e</a:t>
            </a:r>
            <a:r>
              <a:rPr lang="en-GB" spc="5"/>
              <a:t>m</a:t>
            </a:r>
            <a:r>
              <a:rPr lang="en-GB" spc="-10"/>
              <a:t>a</a:t>
            </a:r>
            <a:r>
              <a:rPr lang="en-GB" spc="15"/>
              <a:t>t</a:t>
            </a:r>
            <a:r>
              <a:rPr lang="en-GB" spc="10"/>
              <a:t>i</a:t>
            </a:r>
            <a:r>
              <a:rPr lang="en-GB" spc="-15"/>
              <a:t>c</a:t>
            </a:r>
            <a:r>
              <a:rPr lang="en-GB"/>
              <a:t>s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35"/>
              </a:lnSpc>
            </a:pPr>
            <a:r>
              <a:rPr lang="en-GB" spc="10"/>
              <a:t>©A</a:t>
            </a:r>
            <a:r>
              <a:rPr lang="en-GB"/>
              <a:t>h</a:t>
            </a:r>
            <a:r>
              <a:rPr lang="en-GB" spc="10"/>
              <a:t>me</a:t>
            </a:r>
            <a:r>
              <a:rPr lang="en-GB"/>
              <a:t>d</a:t>
            </a:r>
            <a:r>
              <a:rPr lang="en-GB" spc="-100"/>
              <a:t> </a:t>
            </a:r>
            <a:r>
              <a:rPr lang="en-GB" spc="10"/>
              <a:t>H</a:t>
            </a:r>
            <a:r>
              <a:rPr lang="en-GB" spc="-10"/>
              <a:t>a</a:t>
            </a:r>
            <a:r>
              <a:rPr lang="en-GB" spc="-55"/>
              <a:t>g</a:t>
            </a:r>
            <a:r>
              <a:rPr lang="en-GB" spc="-10"/>
              <a:t>a</a:t>
            </a:r>
            <a:r>
              <a:rPr lang="en-GB"/>
              <a:t>g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1600"/>
              </a:lnSpc>
            </a:pPr>
            <a:fld id="{81D60167-4931-47E6-BA6A-407CBD079E47}" type="slidenum">
              <a:rPr lang="en-GB" spc="15" smtClean="0"/>
              <a:t>‹#›</a:t>
            </a:fld>
            <a:endParaRPr lang="en-GB" spc="15" dirty="0"/>
          </a:p>
        </p:txBody>
      </p:sp>
    </p:spTree>
    <p:extLst>
      <p:ext uri="{BB962C8B-B14F-4D97-AF65-F5344CB8AC3E}">
        <p14:creationId xmlns:p14="http://schemas.microsoft.com/office/powerpoint/2010/main" val="1984327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marL="12700">
              <a:lnSpc>
                <a:spcPts val="1435"/>
              </a:lnSpc>
            </a:pPr>
            <a:r>
              <a:rPr lang="en-GB" spc="5"/>
              <a:t>B</a:t>
            </a:r>
            <a:r>
              <a:rPr lang="en-GB" spc="-20"/>
              <a:t>S</a:t>
            </a:r>
            <a:r>
              <a:rPr lang="en-GB" spc="5"/>
              <a:t>10</a:t>
            </a:r>
            <a:r>
              <a:rPr lang="en-GB"/>
              <a:t>2</a:t>
            </a:r>
            <a:r>
              <a:rPr lang="en-GB" spc="-20"/>
              <a:t> </a:t>
            </a:r>
            <a:r>
              <a:rPr lang="en-GB" spc="10"/>
              <a:t>Dis</a:t>
            </a:r>
            <a:r>
              <a:rPr lang="en-GB" spc="-15"/>
              <a:t>c</a:t>
            </a:r>
            <a:r>
              <a:rPr lang="en-GB"/>
              <a:t>r</a:t>
            </a:r>
            <a:r>
              <a:rPr lang="en-GB" spc="10"/>
              <a:t>e</a:t>
            </a:r>
            <a:r>
              <a:rPr lang="en-GB" spc="15"/>
              <a:t>t</a:t>
            </a:r>
            <a:r>
              <a:rPr lang="en-GB"/>
              <a:t>e</a:t>
            </a:r>
            <a:r>
              <a:rPr lang="en-GB" spc="-125"/>
              <a:t> </a:t>
            </a:r>
            <a:r>
              <a:rPr lang="en-GB"/>
              <a:t>M</a:t>
            </a:r>
            <a:r>
              <a:rPr lang="en-GB" spc="-15"/>
              <a:t>a</a:t>
            </a:r>
            <a:r>
              <a:rPr lang="en-GB" spc="15"/>
              <a:t>t</a:t>
            </a:r>
            <a:r>
              <a:rPr lang="en-GB"/>
              <a:t>h</a:t>
            </a:r>
            <a:r>
              <a:rPr lang="en-GB" spc="10"/>
              <a:t>e</a:t>
            </a:r>
            <a:r>
              <a:rPr lang="en-GB" spc="5"/>
              <a:t>m</a:t>
            </a:r>
            <a:r>
              <a:rPr lang="en-GB" spc="-10"/>
              <a:t>a</a:t>
            </a:r>
            <a:r>
              <a:rPr lang="en-GB" spc="15"/>
              <a:t>t</a:t>
            </a:r>
            <a:r>
              <a:rPr lang="en-GB" spc="10"/>
              <a:t>i</a:t>
            </a:r>
            <a:r>
              <a:rPr lang="en-GB" spc="-15"/>
              <a:t>c</a:t>
            </a:r>
            <a:r>
              <a:rPr lang="en-GB"/>
              <a:t>s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marL="12700">
              <a:lnSpc>
                <a:spcPts val="1435"/>
              </a:lnSpc>
            </a:pPr>
            <a:r>
              <a:rPr lang="en-GB" spc="10"/>
              <a:t>©A</a:t>
            </a:r>
            <a:r>
              <a:rPr lang="en-GB"/>
              <a:t>h</a:t>
            </a:r>
            <a:r>
              <a:rPr lang="en-GB" spc="10"/>
              <a:t>me</a:t>
            </a:r>
            <a:r>
              <a:rPr lang="en-GB"/>
              <a:t>d</a:t>
            </a:r>
            <a:r>
              <a:rPr lang="en-GB" spc="-100"/>
              <a:t> </a:t>
            </a:r>
            <a:r>
              <a:rPr lang="en-GB" spc="10"/>
              <a:t>H</a:t>
            </a:r>
            <a:r>
              <a:rPr lang="en-GB" spc="-10"/>
              <a:t>a</a:t>
            </a:r>
            <a:r>
              <a:rPr lang="en-GB" spc="-55"/>
              <a:t>g</a:t>
            </a:r>
            <a:r>
              <a:rPr lang="en-GB" spc="-10"/>
              <a:t>a</a:t>
            </a:r>
            <a:r>
              <a:rPr lang="en-GB"/>
              <a:t>g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1600"/>
              </a:lnSpc>
            </a:pPr>
            <a:fld id="{81D60167-4931-47E6-BA6A-407CBD079E47}" type="slidenum">
              <a:rPr lang="en-GB" spc="15" smtClean="0"/>
              <a:t>‹#›</a:t>
            </a:fld>
            <a:endParaRPr lang="en-GB" spc="15" dirty="0"/>
          </a:p>
        </p:txBody>
      </p:sp>
    </p:spTree>
    <p:extLst>
      <p:ext uri="{BB962C8B-B14F-4D97-AF65-F5344CB8AC3E}">
        <p14:creationId xmlns:p14="http://schemas.microsoft.com/office/powerpoint/2010/main" val="3860604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ts val="1435"/>
              </a:lnSpc>
            </a:pPr>
            <a:r>
              <a:rPr lang="en-GB" spc="5"/>
              <a:t>B</a:t>
            </a:r>
            <a:r>
              <a:rPr lang="en-GB" spc="-20"/>
              <a:t>S</a:t>
            </a:r>
            <a:r>
              <a:rPr lang="en-GB" spc="5"/>
              <a:t>10</a:t>
            </a:r>
            <a:r>
              <a:rPr lang="en-GB"/>
              <a:t>2</a:t>
            </a:r>
            <a:r>
              <a:rPr lang="en-GB" spc="-20"/>
              <a:t> </a:t>
            </a:r>
            <a:r>
              <a:rPr lang="en-GB" spc="10"/>
              <a:t>Dis</a:t>
            </a:r>
            <a:r>
              <a:rPr lang="en-GB" spc="-15"/>
              <a:t>c</a:t>
            </a:r>
            <a:r>
              <a:rPr lang="en-GB"/>
              <a:t>r</a:t>
            </a:r>
            <a:r>
              <a:rPr lang="en-GB" spc="10"/>
              <a:t>e</a:t>
            </a:r>
            <a:r>
              <a:rPr lang="en-GB" spc="15"/>
              <a:t>t</a:t>
            </a:r>
            <a:r>
              <a:rPr lang="en-GB"/>
              <a:t>e</a:t>
            </a:r>
            <a:r>
              <a:rPr lang="en-GB" spc="-125"/>
              <a:t> </a:t>
            </a:r>
            <a:r>
              <a:rPr lang="en-GB"/>
              <a:t>M</a:t>
            </a:r>
            <a:r>
              <a:rPr lang="en-GB" spc="-15"/>
              <a:t>a</a:t>
            </a:r>
            <a:r>
              <a:rPr lang="en-GB" spc="15"/>
              <a:t>t</a:t>
            </a:r>
            <a:r>
              <a:rPr lang="en-GB"/>
              <a:t>h</a:t>
            </a:r>
            <a:r>
              <a:rPr lang="en-GB" spc="10"/>
              <a:t>e</a:t>
            </a:r>
            <a:r>
              <a:rPr lang="en-GB" spc="5"/>
              <a:t>m</a:t>
            </a:r>
            <a:r>
              <a:rPr lang="en-GB" spc="-10"/>
              <a:t>a</a:t>
            </a:r>
            <a:r>
              <a:rPr lang="en-GB" spc="15"/>
              <a:t>t</a:t>
            </a:r>
            <a:r>
              <a:rPr lang="en-GB" spc="10"/>
              <a:t>i</a:t>
            </a:r>
            <a:r>
              <a:rPr lang="en-GB" spc="-15"/>
              <a:t>c</a:t>
            </a:r>
            <a:r>
              <a:rPr lang="en-GB"/>
              <a:t>s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35"/>
              </a:lnSpc>
            </a:pPr>
            <a:r>
              <a:rPr lang="en-GB" spc="10"/>
              <a:t>©A</a:t>
            </a:r>
            <a:r>
              <a:rPr lang="en-GB"/>
              <a:t>h</a:t>
            </a:r>
            <a:r>
              <a:rPr lang="en-GB" spc="10"/>
              <a:t>me</a:t>
            </a:r>
            <a:r>
              <a:rPr lang="en-GB"/>
              <a:t>d</a:t>
            </a:r>
            <a:r>
              <a:rPr lang="en-GB" spc="-100"/>
              <a:t> </a:t>
            </a:r>
            <a:r>
              <a:rPr lang="en-GB" spc="10"/>
              <a:t>H</a:t>
            </a:r>
            <a:r>
              <a:rPr lang="en-GB" spc="-10"/>
              <a:t>a</a:t>
            </a:r>
            <a:r>
              <a:rPr lang="en-GB" spc="-55"/>
              <a:t>g</a:t>
            </a:r>
            <a:r>
              <a:rPr lang="en-GB" spc="-10"/>
              <a:t>a</a:t>
            </a:r>
            <a:r>
              <a:rPr lang="en-GB"/>
              <a:t>g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1600"/>
              </a:lnSpc>
            </a:pPr>
            <a:fld id="{81D60167-4931-47E6-BA6A-407CBD079E47}" type="slidenum">
              <a:rPr lang="en-GB" spc="15" smtClean="0"/>
              <a:t>‹#›</a:t>
            </a:fld>
            <a:endParaRPr lang="en-GB" spc="15" dirty="0"/>
          </a:p>
        </p:txBody>
      </p:sp>
    </p:spTree>
    <p:extLst>
      <p:ext uri="{BB962C8B-B14F-4D97-AF65-F5344CB8AC3E}">
        <p14:creationId xmlns:p14="http://schemas.microsoft.com/office/powerpoint/2010/main" val="257694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685800"/>
            <a:ext cx="5033772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ts val="1435"/>
              </a:lnSpc>
            </a:pPr>
            <a:r>
              <a:rPr lang="en-GB" spc="5"/>
              <a:t>B</a:t>
            </a:r>
            <a:r>
              <a:rPr lang="en-GB" spc="-20"/>
              <a:t>S</a:t>
            </a:r>
            <a:r>
              <a:rPr lang="en-GB" spc="5"/>
              <a:t>10</a:t>
            </a:r>
            <a:r>
              <a:rPr lang="en-GB"/>
              <a:t>2</a:t>
            </a:r>
            <a:r>
              <a:rPr lang="en-GB" spc="-20"/>
              <a:t> </a:t>
            </a:r>
            <a:r>
              <a:rPr lang="en-GB" spc="10"/>
              <a:t>Dis</a:t>
            </a:r>
            <a:r>
              <a:rPr lang="en-GB" spc="-15"/>
              <a:t>c</a:t>
            </a:r>
            <a:r>
              <a:rPr lang="en-GB"/>
              <a:t>r</a:t>
            </a:r>
            <a:r>
              <a:rPr lang="en-GB" spc="10"/>
              <a:t>e</a:t>
            </a:r>
            <a:r>
              <a:rPr lang="en-GB" spc="15"/>
              <a:t>t</a:t>
            </a:r>
            <a:r>
              <a:rPr lang="en-GB"/>
              <a:t>e</a:t>
            </a:r>
            <a:r>
              <a:rPr lang="en-GB" spc="-125"/>
              <a:t> </a:t>
            </a:r>
            <a:r>
              <a:rPr lang="en-GB"/>
              <a:t>M</a:t>
            </a:r>
            <a:r>
              <a:rPr lang="en-GB" spc="-15"/>
              <a:t>a</a:t>
            </a:r>
            <a:r>
              <a:rPr lang="en-GB" spc="15"/>
              <a:t>t</a:t>
            </a:r>
            <a:r>
              <a:rPr lang="en-GB"/>
              <a:t>h</a:t>
            </a:r>
            <a:r>
              <a:rPr lang="en-GB" spc="10"/>
              <a:t>e</a:t>
            </a:r>
            <a:r>
              <a:rPr lang="en-GB" spc="5"/>
              <a:t>m</a:t>
            </a:r>
            <a:r>
              <a:rPr lang="en-GB" spc="-10"/>
              <a:t>a</a:t>
            </a:r>
            <a:r>
              <a:rPr lang="en-GB" spc="15"/>
              <a:t>t</a:t>
            </a:r>
            <a:r>
              <a:rPr lang="en-GB" spc="10"/>
              <a:t>i</a:t>
            </a:r>
            <a:r>
              <a:rPr lang="en-GB" spc="-15"/>
              <a:t>c</a:t>
            </a:r>
            <a:r>
              <a:rPr lang="en-GB"/>
              <a:t>s</a:t>
            </a:r>
            <a:endParaRPr lang="en-GB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35"/>
              </a:lnSpc>
            </a:pPr>
            <a:r>
              <a:rPr lang="en-GB" spc="10"/>
              <a:t>©A</a:t>
            </a:r>
            <a:r>
              <a:rPr lang="en-GB"/>
              <a:t>h</a:t>
            </a:r>
            <a:r>
              <a:rPr lang="en-GB" spc="10"/>
              <a:t>me</a:t>
            </a:r>
            <a:r>
              <a:rPr lang="en-GB"/>
              <a:t>d</a:t>
            </a:r>
            <a:r>
              <a:rPr lang="en-GB" spc="-100"/>
              <a:t> </a:t>
            </a:r>
            <a:r>
              <a:rPr lang="en-GB" spc="10"/>
              <a:t>H</a:t>
            </a:r>
            <a:r>
              <a:rPr lang="en-GB" spc="-10"/>
              <a:t>a</a:t>
            </a:r>
            <a:r>
              <a:rPr lang="en-GB" spc="-55"/>
              <a:t>g</a:t>
            </a:r>
            <a:r>
              <a:rPr lang="en-GB" spc="-10"/>
              <a:t>a</a:t>
            </a:r>
            <a:r>
              <a:rPr lang="en-GB"/>
              <a:t>g</a:t>
            </a:r>
            <a:endParaRPr lang="en-GB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1600"/>
              </a:lnSpc>
            </a:pPr>
            <a:fld id="{81D60167-4931-47E6-BA6A-407CBD079E47}" type="slidenum">
              <a:rPr lang="en-GB" spc="15" smtClean="0"/>
              <a:t>‹#›</a:t>
            </a:fld>
            <a:endParaRPr lang="en-GB" spc="15" dirty="0"/>
          </a:p>
        </p:txBody>
      </p:sp>
    </p:spTree>
    <p:extLst>
      <p:ext uri="{BB962C8B-B14F-4D97-AF65-F5344CB8AC3E}">
        <p14:creationId xmlns:p14="http://schemas.microsoft.com/office/powerpoint/2010/main" val="65796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6227805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ts val="1435"/>
              </a:lnSpc>
            </a:pPr>
            <a:r>
              <a:rPr lang="en-GB" spc="5"/>
              <a:t>B</a:t>
            </a:r>
            <a:r>
              <a:rPr lang="en-GB" spc="-20"/>
              <a:t>S</a:t>
            </a:r>
            <a:r>
              <a:rPr lang="en-GB" spc="5"/>
              <a:t>10</a:t>
            </a:r>
            <a:r>
              <a:rPr lang="en-GB"/>
              <a:t>2</a:t>
            </a:r>
            <a:r>
              <a:rPr lang="en-GB" spc="-20"/>
              <a:t> </a:t>
            </a:r>
            <a:r>
              <a:rPr lang="en-GB" spc="10"/>
              <a:t>Dis</a:t>
            </a:r>
            <a:r>
              <a:rPr lang="en-GB" spc="-15"/>
              <a:t>c</a:t>
            </a:r>
            <a:r>
              <a:rPr lang="en-GB"/>
              <a:t>r</a:t>
            </a:r>
            <a:r>
              <a:rPr lang="en-GB" spc="10"/>
              <a:t>e</a:t>
            </a:r>
            <a:r>
              <a:rPr lang="en-GB" spc="15"/>
              <a:t>t</a:t>
            </a:r>
            <a:r>
              <a:rPr lang="en-GB"/>
              <a:t>e</a:t>
            </a:r>
            <a:r>
              <a:rPr lang="en-GB" spc="-125"/>
              <a:t> </a:t>
            </a:r>
            <a:r>
              <a:rPr lang="en-GB"/>
              <a:t>M</a:t>
            </a:r>
            <a:r>
              <a:rPr lang="en-GB" spc="-15"/>
              <a:t>a</a:t>
            </a:r>
            <a:r>
              <a:rPr lang="en-GB" spc="15"/>
              <a:t>t</a:t>
            </a:r>
            <a:r>
              <a:rPr lang="en-GB"/>
              <a:t>h</a:t>
            </a:r>
            <a:r>
              <a:rPr lang="en-GB" spc="10"/>
              <a:t>e</a:t>
            </a:r>
            <a:r>
              <a:rPr lang="en-GB" spc="5"/>
              <a:t>m</a:t>
            </a:r>
            <a:r>
              <a:rPr lang="en-GB" spc="-10"/>
              <a:t>a</a:t>
            </a:r>
            <a:r>
              <a:rPr lang="en-GB" spc="15"/>
              <a:t>t</a:t>
            </a:r>
            <a:r>
              <a:rPr lang="en-GB" spc="10"/>
              <a:t>i</a:t>
            </a:r>
            <a:r>
              <a:rPr lang="en-GB" spc="-15"/>
              <a:t>c</a:t>
            </a:r>
            <a:r>
              <a:rPr lang="en-GB"/>
              <a:t>s</a:t>
            </a:r>
            <a:endParaRPr lang="en-GB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1600"/>
              </a:lnSpc>
            </a:pPr>
            <a:fld id="{81D60167-4931-47E6-BA6A-407CBD079E47}" type="slidenum">
              <a:rPr lang="en-GB" spc="15" smtClean="0"/>
              <a:t>‹#›</a:t>
            </a:fld>
            <a:endParaRPr lang="en-GB" spc="15" dirty="0"/>
          </a:p>
        </p:txBody>
      </p:sp>
    </p:spTree>
    <p:extLst>
      <p:ext uri="{BB962C8B-B14F-4D97-AF65-F5344CB8AC3E}">
        <p14:creationId xmlns:p14="http://schemas.microsoft.com/office/powerpoint/2010/main" val="4042326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8" name="Oval 7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21408"/>
            <a:ext cx="7772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2368" y="6272785"/>
            <a:ext cx="2455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marL="12700">
              <a:lnSpc>
                <a:spcPts val="1435"/>
              </a:lnSpc>
            </a:pPr>
            <a:r>
              <a:rPr lang="en-GB" spc="5"/>
              <a:t>B</a:t>
            </a:r>
            <a:r>
              <a:rPr lang="en-GB" spc="-20"/>
              <a:t>S</a:t>
            </a:r>
            <a:r>
              <a:rPr lang="en-GB" spc="5"/>
              <a:t>10</a:t>
            </a:r>
            <a:r>
              <a:rPr lang="en-GB"/>
              <a:t>2</a:t>
            </a:r>
            <a:r>
              <a:rPr lang="en-GB" spc="-20"/>
              <a:t> </a:t>
            </a:r>
            <a:r>
              <a:rPr lang="en-GB" spc="10"/>
              <a:t>Dis</a:t>
            </a:r>
            <a:r>
              <a:rPr lang="en-GB" spc="-15"/>
              <a:t>c</a:t>
            </a:r>
            <a:r>
              <a:rPr lang="en-GB"/>
              <a:t>r</a:t>
            </a:r>
            <a:r>
              <a:rPr lang="en-GB" spc="10"/>
              <a:t>e</a:t>
            </a:r>
            <a:r>
              <a:rPr lang="en-GB" spc="15"/>
              <a:t>t</a:t>
            </a:r>
            <a:r>
              <a:rPr lang="en-GB"/>
              <a:t>e</a:t>
            </a:r>
            <a:r>
              <a:rPr lang="en-GB" spc="-125"/>
              <a:t> </a:t>
            </a:r>
            <a:r>
              <a:rPr lang="en-GB"/>
              <a:t>M</a:t>
            </a:r>
            <a:r>
              <a:rPr lang="en-GB" spc="-15"/>
              <a:t>a</a:t>
            </a:r>
            <a:r>
              <a:rPr lang="en-GB" spc="15"/>
              <a:t>t</a:t>
            </a:r>
            <a:r>
              <a:rPr lang="en-GB"/>
              <a:t>h</a:t>
            </a:r>
            <a:r>
              <a:rPr lang="en-GB" spc="10"/>
              <a:t>e</a:t>
            </a:r>
            <a:r>
              <a:rPr lang="en-GB" spc="5"/>
              <a:t>m</a:t>
            </a:r>
            <a:r>
              <a:rPr lang="en-GB" spc="-10"/>
              <a:t>a</a:t>
            </a:r>
            <a:r>
              <a:rPr lang="en-GB" spc="15"/>
              <a:t>t</a:t>
            </a:r>
            <a:r>
              <a:rPr lang="en-GB" spc="10"/>
              <a:t>i</a:t>
            </a:r>
            <a:r>
              <a:rPr lang="en-GB" spc="-15"/>
              <a:t>c</a:t>
            </a:r>
            <a:r>
              <a:rPr lang="en-GB"/>
              <a:t>s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272785"/>
            <a:ext cx="4745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marL="12700">
              <a:lnSpc>
                <a:spcPts val="1435"/>
              </a:lnSpc>
            </a:pPr>
            <a:r>
              <a:rPr lang="en-GB" spc="10"/>
              <a:t>©A</a:t>
            </a:r>
            <a:r>
              <a:rPr lang="en-GB"/>
              <a:t>h</a:t>
            </a:r>
            <a:r>
              <a:rPr lang="en-GB" spc="10"/>
              <a:t>me</a:t>
            </a:r>
            <a:r>
              <a:rPr lang="en-GB"/>
              <a:t>d</a:t>
            </a:r>
            <a:r>
              <a:rPr lang="en-GB" spc="-100"/>
              <a:t> </a:t>
            </a:r>
            <a:r>
              <a:rPr lang="en-GB" spc="10"/>
              <a:t>H</a:t>
            </a:r>
            <a:r>
              <a:rPr lang="en-GB" spc="-10"/>
              <a:t>a</a:t>
            </a:r>
            <a:r>
              <a:rPr lang="en-GB" spc="-55"/>
              <a:t>g</a:t>
            </a:r>
            <a:r>
              <a:rPr lang="en-GB" spc="-10"/>
              <a:t>a</a:t>
            </a:r>
            <a:r>
              <a:rPr lang="en-GB"/>
              <a:t>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3346" y="6272785"/>
            <a:ext cx="4800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 spc="-70" baseline="0">
                <a:solidFill>
                  <a:srgbClr val="FFFFFF"/>
                </a:solidFill>
                <a:latin typeface="+mn-lt"/>
              </a:defRPr>
            </a:lvl1pPr>
          </a:lstStyle>
          <a:p>
            <a:pPr marL="38100">
              <a:lnSpc>
                <a:spcPts val="1600"/>
              </a:lnSpc>
            </a:pPr>
            <a:fld id="{81D60167-4931-47E6-BA6A-407CBD079E47}" type="slidenum">
              <a:rPr lang="en-GB" spc="15" smtClean="0"/>
              <a:t>‹#›</a:t>
            </a:fld>
            <a:endParaRPr lang="en-GB" spc="15" dirty="0"/>
          </a:p>
        </p:txBody>
      </p:sp>
    </p:spTree>
    <p:extLst>
      <p:ext uri="{BB962C8B-B14F-4D97-AF65-F5344CB8AC3E}">
        <p14:creationId xmlns:p14="http://schemas.microsoft.com/office/powerpoint/2010/main" val="658632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b="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7.png"/><Relationship Id="rId7" Type="http://schemas.openxmlformats.org/officeDocument/2006/relationships/image" Target="../media/image19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idx="1"/>
          </p:nvPr>
        </p:nvSpPr>
        <p:spPr>
          <a:xfrm>
            <a:off x="685800" y="2121408"/>
            <a:ext cx="7772400" cy="934871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4445" algn="ctr">
              <a:lnSpc>
                <a:spcPct val="100000"/>
              </a:lnSpc>
              <a:spcBef>
                <a:spcPts val="90"/>
              </a:spcBef>
            </a:pPr>
            <a:endParaRPr spc="-10" dirty="0"/>
          </a:p>
          <a:p>
            <a:pPr marL="0" indent="0" algn="ctr">
              <a:lnSpc>
                <a:spcPct val="100000"/>
              </a:lnSpc>
              <a:spcBef>
                <a:spcPts val="5"/>
              </a:spcBef>
              <a:buNone/>
            </a:pPr>
            <a:r>
              <a:rPr sz="4000" spc="-25" dirty="0"/>
              <a:t>Discrete </a:t>
            </a:r>
            <a:r>
              <a:rPr sz="4000" spc="-15" dirty="0"/>
              <a:t>Mathematics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981200" y="3515519"/>
            <a:ext cx="4705350" cy="88614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0"/>
              </a:spcBef>
            </a:pPr>
            <a:r>
              <a:rPr sz="2800" b="1" spc="5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lang="en-GB" sz="2800" dirty="0"/>
              <a:t>Basic</a:t>
            </a:r>
            <a:r>
              <a:rPr lang="en-GB" sz="2800" spc="-55" dirty="0"/>
              <a:t> </a:t>
            </a:r>
            <a:r>
              <a:rPr lang="en-GB" sz="2800" dirty="0"/>
              <a:t>Graph</a:t>
            </a:r>
            <a:r>
              <a:rPr lang="en-GB" sz="2800" spc="-40" dirty="0"/>
              <a:t> </a:t>
            </a:r>
            <a:r>
              <a:rPr lang="en-GB" sz="2800" spc="-5" dirty="0"/>
              <a:t>Terminology</a:t>
            </a:r>
            <a:r>
              <a:rPr lang="en-GB" sz="2800" spc="-25" dirty="0"/>
              <a:t> </a:t>
            </a:r>
            <a:endParaRPr lang="en-US" sz="2800" b="1" spc="-30" dirty="0">
              <a:solidFill>
                <a:srgbClr val="1F487C"/>
              </a:solidFill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90"/>
              </a:spcBef>
            </a:pPr>
            <a:r>
              <a:rPr lang="en-US" sz="2800" b="1" spc="-30" dirty="0">
                <a:solidFill>
                  <a:srgbClr val="1F487C"/>
                </a:solidFill>
                <a:latin typeface="Calibri"/>
                <a:cs typeface="Calibri"/>
              </a:rPr>
              <a:t>Part -1</a:t>
            </a:r>
            <a:endParaRPr sz="28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3400" y="249274"/>
            <a:ext cx="7411720" cy="660437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/>
              <a:t>Basic</a:t>
            </a:r>
            <a:r>
              <a:rPr spc="-55" dirty="0"/>
              <a:t> </a:t>
            </a:r>
            <a:r>
              <a:rPr dirty="0"/>
              <a:t>Graph</a:t>
            </a:r>
            <a:r>
              <a:rPr spc="-45" dirty="0"/>
              <a:t> </a:t>
            </a:r>
            <a:r>
              <a:rPr spc="-5" dirty="0"/>
              <a:t>Terminology</a:t>
            </a:r>
            <a:endParaRPr spc="5" dirty="0"/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00"/>
              </a:lnSpc>
            </a:pPr>
            <a:fld id="{81D60167-4931-47E6-BA6A-407CBD079E47}" type="slidenum">
              <a:rPr spc="15" dirty="0"/>
              <a:t>10</a:t>
            </a:fld>
            <a:endParaRPr spc="15" dirty="0"/>
          </a:p>
        </p:txBody>
      </p:sp>
      <p:sp>
        <p:nvSpPr>
          <p:cNvPr id="3" name="object 3"/>
          <p:cNvSpPr txBox="1"/>
          <p:nvPr/>
        </p:nvSpPr>
        <p:spPr>
          <a:xfrm>
            <a:off x="460044" y="1020306"/>
            <a:ext cx="8224520" cy="4052570"/>
          </a:xfrm>
          <a:prstGeom prst="rect">
            <a:avLst/>
          </a:prstGeom>
        </p:spPr>
        <p:txBody>
          <a:bodyPr vert="horz" wrap="square" lIns="0" tIns="800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30"/>
              </a:spcBef>
            </a:pPr>
            <a:r>
              <a:rPr sz="2800" b="1" spc="-10" dirty="0">
                <a:solidFill>
                  <a:srgbClr val="1F487C"/>
                </a:solidFill>
                <a:latin typeface="Times New Roman"/>
                <a:cs typeface="Times New Roman"/>
              </a:rPr>
              <a:t>Example</a:t>
            </a:r>
            <a:r>
              <a:rPr sz="2800" b="1" dirty="0">
                <a:solidFill>
                  <a:srgbClr val="1F487C"/>
                </a:solidFill>
                <a:latin typeface="Times New Roman"/>
                <a:cs typeface="Times New Roman"/>
              </a:rPr>
              <a:t> 1:</a:t>
            </a:r>
            <a:endParaRPr sz="2800">
              <a:latin typeface="Times New Roman"/>
              <a:cs typeface="Times New Roman"/>
            </a:endParaRPr>
          </a:p>
          <a:p>
            <a:pPr marL="12700" marR="5080">
              <a:lnSpc>
                <a:spcPct val="100400"/>
              </a:lnSpc>
              <a:spcBef>
                <a:spcPts val="470"/>
              </a:spcBef>
            </a:pPr>
            <a:r>
              <a:rPr sz="2600" spc="-5" dirty="0">
                <a:latin typeface="Times New Roman"/>
                <a:cs typeface="Times New Roman"/>
              </a:rPr>
              <a:t>What</a:t>
            </a:r>
            <a:r>
              <a:rPr sz="2600" spc="27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are</a:t>
            </a:r>
            <a:r>
              <a:rPr sz="2600" spc="25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the</a:t>
            </a:r>
            <a:r>
              <a:rPr sz="2600" spc="245" dirty="0">
                <a:latin typeface="Times New Roman"/>
                <a:cs typeface="Times New Roman"/>
              </a:rPr>
              <a:t> </a:t>
            </a:r>
            <a:r>
              <a:rPr sz="2600" spc="-30" dirty="0">
                <a:latin typeface="Times New Roman"/>
                <a:cs typeface="Times New Roman"/>
              </a:rPr>
              <a:t>degrees</a:t>
            </a:r>
            <a:r>
              <a:rPr sz="2600" spc="28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and</a:t>
            </a:r>
            <a:r>
              <a:rPr sz="2600" spc="28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what</a:t>
            </a:r>
            <a:r>
              <a:rPr sz="2600" spc="28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are</a:t>
            </a:r>
            <a:r>
              <a:rPr sz="2600" spc="24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the</a:t>
            </a:r>
            <a:r>
              <a:rPr sz="2600" spc="250" dirty="0">
                <a:latin typeface="Times New Roman"/>
                <a:cs typeface="Times New Roman"/>
              </a:rPr>
              <a:t> </a:t>
            </a:r>
            <a:r>
              <a:rPr sz="2600" spc="-20" dirty="0">
                <a:latin typeface="Times New Roman"/>
                <a:cs typeface="Times New Roman"/>
              </a:rPr>
              <a:t>neighborhoods</a:t>
            </a:r>
            <a:r>
              <a:rPr sz="2600" spc="285" dirty="0">
                <a:latin typeface="Times New Roman"/>
                <a:cs typeface="Times New Roman"/>
              </a:rPr>
              <a:t> </a:t>
            </a:r>
            <a:r>
              <a:rPr sz="2600" spc="-25" dirty="0">
                <a:latin typeface="Times New Roman"/>
                <a:cs typeface="Times New Roman"/>
              </a:rPr>
              <a:t>of</a:t>
            </a:r>
            <a:r>
              <a:rPr sz="2600" spc="28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the </a:t>
            </a:r>
            <a:r>
              <a:rPr sz="2600" spc="-635" dirty="0">
                <a:latin typeface="Times New Roman"/>
                <a:cs typeface="Times New Roman"/>
              </a:rPr>
              <a:t> </a:t>
            </a:r>
            <a:r>
              <a:rPr sz="2600" spc="-20" dirty="0">
                <a:latin typeface="Times New Roman"/>
                <a:cs typeface="Times New Roman"/>
              </a:rPr>
              <a:t>vertices</a:t>
            </a:r>
            <a:r>
              <a:rPr sz="2600" spc="9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in</a:t>
            </a:r>
            <a:r>
              <a:rPr sz="2600" spc="3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the</a:t>
            </a:r>
            <a:r>
              <a:rPr sz="2600" spc="-10" dirty="0">
                <a:latin typeface="Times New Roman"/>
                <a:cs typeface="Times New Roman"/>
              </a:rPr>
              <a:t> </a:t>
            </a:r>
            <a:r>
              <a:rPr sz="2600" spc="-15" dirty="0">
                <a:latin typeface="Times New Roman"/>
                <a:cs typeface="Times New Roman"/>
              </a:rPr>
              <a:t>following</a:t>
            </a:r>
            <a:r>
              <a:rPr sz="2600" spc="95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graph?</a:t>
            </a:r>
            <a:endParaRPr sz="2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700">
              <a:latin typeface="Times New Roman"/>
              <a:cs typeface="Times New Roman"/>
            </a:endParaRPr>
          </a:p>
          <a:p>
            <a:pPr marR="1814830" algn="r">
              <a:lnSpc>
                <a:spcPct val="100000"/>
              </a:lnSpc>
            </a:pPr>
            <a:r>
              <a:rPr sz="2400" spc="30" dirty="0">
                <a:latin typeface="Cambria Math"/>
                <a:cs typeface="Cambria Math"/>
              </a:rPr>
              <a:t>𝑁(𝑎)</a:t>
            </a:r>
            <a:r>
              <a:rPr sz="2400" spc="-15" dirty="0">
                <a:latin typeface="Cambria Math"/>
                <a:cs typeface="Cambria Math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=</a:t>
            </a:r>
            <a:endParaRPr sz="2400">
              <a:latin typeface="Times New Roman"/>
              <a:cs typeface="Times New Roman"/>
            </a:endParaRPr>
          </a:p>
          <a:p>
            <a:pPr marR="1819275" algn="r">
              <a:lnSpc>
                <a:spcPct val="100000"/>
              </a:lnSpc>
              <a:spcBef>
                <a:spcPts val="580"/>
              </a:spcBef>
            </a:pPr>
            <a:r>
              <a:rPr sz="2400" spc="30" dirty="0">
                <a:latin typeface="Cambria Math"/>
                <a:cs typeface="Cambria Math"/>
              </a:rPr>
              <a:t>𝑁(𝑏)</a:t>
            </a:r>
            <a:r>
              <a:rPr sz="2400" spc="-5" dirty="0">
                <a:latin typeface="Cambria Math"/>
                <a:cs typeface="Cambria Math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=</a:t>
            </a:r>
            <a:endParaRPr sz="2400">
              <a:latin typeface="Times New Roman"/>
              <a:cs typeface="Times New Roman"/>
            </a:endParaRPr>
          </a:p>
          <a:p>
            <a:pPr marR="1856105" algn="r">
              <a:lnSpc>
                <a:spcPct val="100000"/>
              </a:lnSpc>
              <a:spcBef>
                <a:spcPts val="615"/>
              </a:spcBef>
            </a:pPr>
            <a:r>
              <a:rPr sz="2400" spc="30" dirty="0">
                <a:latin typeface="Cambria Math"/>
                <a:cs typeface="Cambria Math"/>
              </a:rPr>
              <a:t>𝑁(𝑐)</a:t>
            </a:r>
            <a:r>
              <a:rPr sz="2400" spc="-55" dirty="0">
                <a:latin typeface="Cambria Math"/>
                <a:cs typeface="Cambria Math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=</a:t>
            </a:r>
            <a:endParaRPr sz="2400">
              <a:latin typeface="Times New Roman"/>
              <a:cs typeface="Times New Roman"/>
            </a:endParaRPr>
          </a:p>
          <a:p>
            <a:pPr marR="1805939" algn="r">
              <a:lnSpc>
                <a:spcPct val="100000"/>
              </a:lnSpc>
              <a:spcBef>
                <a:spcPts val="615"/>
              </a:spcBef>
            </a:pPr>
            <a:r>
              <a:rPr sz="2400" spc="35" dirty="0">
                <a:latin typeface="Cambria Math"/>
                <a:cs typeface="Cambria Math"/>
              </a:rPr>
              <a:t>𝑁(𝑑)</a:t>
            </a:r>
            <a:r>
              <a:rPr sz="2400" spc="40" dirty="0">
                <a:latin typeface="Cambria Math"/>
                <a:cs typeface="Cambria Math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=</a:t>
            </a:r>
            <a:endParaRPr sz="2400">
              <a:latin typeface="Times New Roman"/>
              <a:cs typeface="Times New Roman"/>
            </a:endParaRPr>
          </a:p>
          <a:p>
            <a:pPr marR="1846580" algn="r">
              <a:lnSpc>
                <a:spcPct val="100000"/>
              </a:lnSpc>
              <a:spcBef>
                <a:spcPts val="580"/>
              </a:spcBef>
            </a:pPr>
            <a:r>
              <a:rPr sz="2400" spc="30" dirty="0">
                <a:latin typeface="Cambria Math"/>
                <a:cs typeface="Cambria Math"/>
              </a:rPr>
              <a:t>𝑁(𝑒)</a:t>
            </a:r>
            <a:r>
              <a:rPr sz="2400" spc="-60" dirty="0">
                <a:latin typeface="Cambria Math"/>
                <a:cs typeface="Cambria Math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=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408676" y="2921507"/>
            <a:ext cx="0" cy="3022600"/>
          </a:xfrm>
          <a:custGeom>
            <a:avLst/>
            <a:gdLst/>
            <a:ahLst/>
            <a:cxnLst/>
            <a:rect l="l" t="t" r="r" b="b"/>
            <a:pathLst>
              <a:path h="3022600">
                <a:moveTo>
                  <a:pt x="0" y="0"/>
                </a:moveTo>
                <a:lnTo>
                  <a:pt x="0" y="3022015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55936" y="3020891"/>
            <a:ext cx="3872775" cy="2833177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60044" y="357976"/>
            <a:ext cx="7811389" cy="660437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/>
              <a:t>Basic</a:t>
            </a:r>
            <a:r>
              <a:rPr spc="-45" dirty="0"/>
              <a:t> </a:t>
            </a:r>
            <a:r>
              <a:rPr spc="5" dirty="0"/>
              <a:t>Graph</a:t>
            </a:r>
            <a:r>
              <a:rPr spc="-30" dirty="0"/>
              <a:t> </a:t>
            </a:r>
            <a:r>
              <a:rPr spc="-5" dirty="0"/>
              <a:t>Terminology</a:t>
            </a:r>
            <a:endParaRPr dirty="0"/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00"/>
              </a:lnSpc>
            </a:pPr>
            <a:fld id="{81D60167-4931-47E6-BA6A-407CBD079E47}" type="slidenum">
              <a:rPr spc="15" dirty="0"/>
              <a:t>11</a:t>
            </a:fld>
            <a:endParaRPr spc="15" dirty="0"/>
          </a:p>
        </p:txBody>
      </p:sp>
      <p:sp>
        <p:nvSpPr>
          <p:cNvPr id="3" name="object 3"/>
          <p:cNvSpPr/>
          <p:nvPr/>
        </p:nvSpPr>
        <p:spPr>
          <a:xfrm>
            <a:off x="6905370" y="3882516"/>
            <a:ext cx="378460" cy="285750"/>
          </a:xfrm>
          <a:custGeom>
            <a:avLst/>
            <a:gdLst/>
            <a:ahLst/>
            <a:cxnLst/>
            <a:rect l="l" t="t" r="r" b="b"/>
            <a:pathLst>
              <a:path w="378459" h="285750">
                <a:moveTo>
                  <a:pt x="286638" y="0"/>
                </a:moveTo>
                <a:lnTo>
                  <a:pt x="282701" y="0"/>
                </a:lnTo>
                <a:lnTo>
                  <a:pt x="282701" y="11302"/>
                </a:lnTo>
                <a:lnTo>
                  <a:pt x="284987" y="11302"/>
                </a:lnTo>
                <a:lnTo>
                  <a:pt x="295251" y="12015"/>
                </a:lnTo>
                <a:lnTo>
                  <a:pt x="328152" y="37655"/>
                </a:lnTo>
                <a:lnTo>
                  <a:pt x="331215" y="59943"/>
                </a:lnTo>
                <a:lnTo>
                  <a:pt x="331025" y="65492"/>
                </a:lnTo>
                <a:lnTo>
                  <a:pt x="330453" y="71659"/>
                </a:lnTo>
                <a:lnTo>
                  <a:pt x="329501" y="78446"/>
                </a:lnTo>
                <a:lnTo>
                  <a:pt x="328168" y="85851"/>
                </a:lnTo>
                <a:lnTo>
                  <a:pt x="326262" y="96138"/>
                </a:lnTo>
                <a:lnTo>
                  <a:pt x="325247" y="103504"/>
                </a:lnTo>
                <a:lnTo>
                  <a:pt x="325247" y="116331"/>
                </a:lnTo>
                <a:lnTo>
                  <a:pt x="327659" y="123316"/>
                </a:lnTo>
                <a:lnTo>
                  <a:pt x="332739" y="128650"/>
                </a:lnTo>
                <a:lnTo>
                  <a:pt x="337693" y="134111"/>
                </a:lnTo>
                <a:lnTo>
                  <a:pt x="343661" y="138175"/>
                </a:lnTo>
                <a:lnTo>
                  <a:pt x="350520" y="140715"/>
                </a:lnTo>
                <a:lnTo>
                  <a:pt x="350520" y="143382"/>
                </a:lnTo>
                <a:lnTo>
                  <a:pt x="343661" y="146049"/>
                </a:lnTo>
                <a:lnTo>
                  <a:pt x="337693" y="149986"/>
                </a:lnTo>
                <a:lnTo>
                  <a:pt x="332739" y="155447"/>
                </a:lnTo>
                <a:lnTo>
                  <a:pt x="327659" y="160908"/>
                </a:lnTo>
                <a:lnTo>
                  <a:pt x="325247" y="167893"/>
                </a:lnTo>
                <a:lnTo>
                  <a:pt x="325247" y="180720"/>
                </a:lnTo>
                <a:lnTo>
                  <a:pt x="326262" y="188086"/>
                </a:lnTo>
                <a:lnTo>
                  <a:pt x="328168" y="198373"/>
                </a:lnTo>
                <a:lnTo>
                  <a:pt x="329501" y="205706"/>
                </a:lnTo>
                <a:lnTo>
                  <a:pt x="330453" y="212455"/>
                </a:lnTo>
                <a:lnTo>
                  <a:pt x="331025" y="218608"/>
                </a:lnTo>
                <a:lnTo>
                  <a:pt x="331215" y="224154"/>
                </a:lnTo>
                <a:lnTo>
                  <a:pt x="330452" y="236702"/>
                </a:lnTo>
                <a:lnTo>
                  <a:pt x="304323" y="271017"/>
                </a:lnTo>
                <a:lnTo>
                  <a:pt x="284987" y="273811"/>
                </a:lnTo>
                <a:lnTo>
                  <a:pt x="282701" y="273811"/>
                </a:lnTo>
                <a:lnTo>
                  <a:pt x="282701" y="285241"/>
                </a:lnTo>
                <a:lnTo>
                  <a:pt x="286638" y="285241"/>
                </a:lnTo>
                <a:lnTo>
                  <a:pt x="303069" y="284025"/>
                </a:lnTo>
                <a:lnTo>
                  <a:pt x="339217" y="269112"/>
                </a:lnTo>
                <a:lnTo>
                  <a:pt x="356615" y="221487"/>
                </a:lnTo>
                <a:lnTo>
                  <a:pt x="356399" y="215082"/>
                </a:lnTo>
                <a:lnTo>
                  <a:pt x="355742" y="208248"/>
                </a:lnTo>
                <a:lnTo>
                  <a:pt x="354633" y="200985"/>
                </a:lnTo>
                <a:lnTo>
                  <a:pt x="353059" y="193293"/>
                </a:lnTo>
                <a:lnTo>
                  <a:pt x="350774" y="182625"/>
                </a:lnTo>
                <a:lnTo>
                  <a:pt x="349630" y="175640"/>
                </a:lnTo>
                <a:lnTo>
                  <a:pt x="349630" y="165099"/>
                </a:lnTo>
                <a:lnTo>
                  <a:pt x="351917" y="159511"/>
                </a:lnTo>
                <a:lnTo>
                  <a:pt x="356743" y="155193"/>
                </a:lnTo>
                <a:lnTo>
                  <a:pt x="361442" y="150875"/>
                </a:lnTo>
                <a:lnTo>
                  <a:pt x="368553" y="148462"/>
                </a:lnTo>
                <a:lnTo>
                  <a:pt x="378205" y="148208"/>
                </a:lnTo>
                <a:lnTo>
                  <a:pt x="378205" y="136016"/>
                </a:lnTo>
                <a:lnTo>
                  <a:pt x="368553" y="135635"/>
                </a:lnTo>
                <a:lnTo>
                  <a:pt x="361442" y="133349"/>
                </a:lnTo>
                <a:lnTo>
                  <a:pt x="356743" y="129031"/>
                </a:lnTo>
                <a:lnTo>
                  <a:pt x="351917" y="124713"/>
                </a:lnTo>
                <a:lnTo>
                  <a:pt x="349630" y="118998"/>
                </a:lnTo>
                <a:lnTo>
                  <a:pt x="349630" y="108584"/>
                </a:lnTo>
                <a:lnTo>
                  <a:pt x="350774" y="101472"/>
                </a:lnTo>
                <a:lnTo>
                  <a:pt x="353059" y="90931"/>
                </a:lnTo>
                <a:lnTo>
                  <a:pt x="354633" y="83238"/>
                </a:lnTo>
                <a:lnTo>
                  <a:pt x="355742" y="75961"/>
                </a:lnTo>
                <a:lnTo>
                  <a:pt x="356399" y="69089"/>
                </a:lnTo>
                <a:lnTo>
                  <a:pt x="356615" y="62610"/>
                </a:lnTo>
                <a:lnTo>
                  <a:pt x="355522" y="48061"/>
                </a:lnTo>
                <a:lnTo>
                  <a:pt x="329358" y="9269"/>
                </a:lnTo>
                <a:lnTo>
                  <a:pt x="303069" y="1216"/>
                </a:lnTo>
                <a:lnTo>
                  <a:pt x="286638" y="0"/>
                </a:lnTo>
                <a:close/>
              </a:path>
              <a:path w="378459" h="285750">
                <a:moveTo>
                  <a:pt x="95376" y="0"/>
                </a:moveTo>
                <a:lnTo>
                  <a:pt x="91439" y="0"/>
                </a:lnTo>
                <a:lnTo>
                  <a:pt x="75009" y="1216"/>
                </a:lnTo>
                <a:lnTo>
                  <a:pt x="38861" y="16128"/>
                </a:lnTo>
                <a:lnTo>
                  <a:pt x="21664" y="59816"/>
                </a:lnTo>
                <a:lnTo>
                  <a:pt x="21559" y="65365"/>
                </a:lnTo>
                <a:lnTo>
                  <a:pt x="21679" y="68909"/>
                </a:lnTo>
                <a:lnTo>
                  <a:pt x="22336" y="75787"/>
                </a:lnTo>
                <a:lnTo>
                  <a:pt x="23445" y="83093"/>
                </a:lnTo>
                <a:lnTo>
                  <a:pt x="25019" y="90804"/>
                </a:lnTo>
                <a:lnTo>
                  <a:pt x="27304" y="101345"/>
                </a:lnTo>
                <a:lnTo>
                  <a:pt x="28575" y="108457"/>
                </a:lnTo>
                <a:lnTo>
                  <a:pt x="28575" y="118871"/>
                </a:lnTo>
                <a:lnTo>
                  <a:pt x="26161" y="124459"/>
                </a:lnTo>
                <a:lnTo>
                  <a:pt x="21462" y="128904"/>
                </a:lnTo>
                <a:lnTo>
                  <a:pt x="16636" y="133222"/>
                </a:lnTo>
                <a:lnTo>
                  <a:pt x="9525" y="135508"/>
                </a:lnTo>
                <a:lnTo>
                  <a:pt x="0" y="135762"/>
                </a:lnTo>
                <a:lnTo>
                  <a:pt x="0" y="148081"/>
                </a:lnTo>
                <a:lnTo>
                  <a:pt x="28575" y="164972"/>
                </a:lnTo>
                <a:lnTo>
                  <a:pt x="28575" y="175386"/>
                </a:lnTo>
                <a:lnTo>
                  <a:pt x="27304" y="182498"/>
                </a:lnTo>
                <a:lnTo>
                  <a:pt x="25019" y="193039"/>
                </a:lnTo>
                <a:lnTo>
                  <a:pt x="23445" y="200804"/>
                </a:lnTo>
                <a:lnTo>
                  <a:pt x="22336" y="208105"/>
                </a:lnTo>
                <a:lnTo>
                  <a:pt x="21679" y="214953"/>
                </a:lnTo>
                <a:lnTo>
                  <a:pt x="21462" y="221360"/>
                </a:lnTo>
                <a:lnTo>
                  <a:pt x="22556" y="236483"/>
                </a:lnTo>
                <a:lnTo>
                  <a:pt x="48720" y="275972"/>
                </a:lnTo>
                <a:lnTo>
                  <a:pt x="91439" y="285241"/>
                </a:lnTo>
                <a:lnTo>
                  <a:pt x="95376" y="285241"/>
                </a:lnTo>
                <a:lnTo>
                  <a:pt x="95376" y="273811"/>
                </a:lnTo>
                <a:lnTo>
                  <a:pt x="93090" y="273811"/>
                </a:lnTo>
                <a:lnTo>
                  <a:pt x="82827" y="273117"/>
                </a:lnTo>
                <a:lnTo>
                  <a:pt x="49974" y="247268"/>
                </a:lnTo>
                <a:lnTo>
                  <a:pt x="46862" y="224027"/>
                </a:lnTo>
                <a:lnTo>
                  <a:pt x="47053" y="218479"/>
                </a:lnTo>
                <a:lnTo>
                  <a:pt x="47624" y="212312"/>
                </a:lnTo>
                <a:lnTo>
                  <a:pt x="48577" y="205525"/>
                </a:lnTo>
                <a:lnTo>
                  <a:pt x="49910" y="198119"/>
                </a:lnTo>
                <a:lnTo>
                  <a:pt x="51943" y="187959"/>
                </a:lnTo>
                <a:lnTo>
                  <a:pt x="52958" y="180593"/>
                </a:lnTo>
                <a:lnTo>
                  <a:pt x="52958" y="167766"/>
                </a:lnTo>
                <a:lnTo>
                  <a:pt x="50419" y="160781"/>
                </a:lnTo>
                <a:lnTo>
                  <a:pt x="45465" y="155320"/>
                </a:lnTo>
                <a:lnTo>
                  <a:pt x="40385" y="149859"/>
                </a:lnTo>
                <a:lnTo>
                  <a:pt x="34544" y="145922"/>
                </a:lnTo>
                <a:lnTo>
                  <a:pt x="27558" y="143255"/>
                </a:lnTo>
                <a:lnTo>
                  <a:pt x="27558" y="140588"/>
                </a:lnTo>
                <a:lnTo>
                  <a:pt x="52958" y="116204"/>
                </a:lnTo>
                <a:lnTo>
                  <a:pt x="52958" y="103250"/>
                </a:lnTo>
                <a:lnTo>
                  <a:pt x="51943" y="96011"/>
                </a:lnTo>
                <a:lnTo>
                  <a:pt x="49910" y="85724"/>
                </a:lnTo>
                <a:lnTo>
                  <a:pt x="48577" y="78319"/>
                </a:lnTo>
                <a:lnTo>
                  <a:pt x="47624" y="71532"/>
                </a:lnTo>
                <a:lnTo>
                  <a:pt x="47053" y="65365"/>
                </a:lnTo>
                <a:lnTo>
                  <a:pt x="46862" y="59816"/>
                </a:lnTo>
                <a:lnTo>
                  <a:pt x="47644" y="47787"/>
                </a:lnTo>
                <a:lnTo>
                  <a:pt x="73755" y="14144"/>
                </a:lnTo>
                <a:lnTo>
                  <a:pt x="93090" y="11302"/>
                </a:lnTo>
                <a:lnTo>
                  <a:pt x="95376" y="11302"/>
                </a:lnTo>
                <a:lnTo>
                  <a:pt x="953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914515" y="4764913"/>
            <a:ext cx="972819" cy="285750"/>
          </a:xfrm>
          <a:custGeom>
            <a:avLst/>
            <a:gdLst/>
            <a:ahLst/>
            <a:cxnLst/>
            <a:rect l="l" t="t" r="r" b="b"/>
            <a:pathLst>
              <a:path w="972820" h="285750">
                <a:moveTo>
                  <a:pt x="880999" y="0"/>
                </a:moveTo>
                <a:lnTo>
                  <a:pt x="877061" y="0"/>
                </a:lnTo>
                <a:lnTo>
                  <a:pt x="877061" y="11303"/>
                </a:lnTo>
                <a:lnTo>
                  <a:pt x="879348" y="11303"/>
                </a:lnTo>
                <a:lnTo>
                  <a:pt x="889611" y="12015"/>
                </a:lnTo>
                <a:lnTo>
                  <a:pt x="922512" y="37655"/>
                </a:lnTo>
                <a:lnTo>
                  <a:pt x="925576" y="59943"/>
                </a:lnTo>
                <a:lnTo>
                  <a:pt x="925385" y="65492"/>
                </a:lnTo>
                <a:lnTo>
                  <a:pt x="924814" y="71659"/>
                </a:lnTo>
                <a:lnTo>
                  <a:pt x="923861" y="78446"/>
                </a:lnTo>
                <a:lnTo>
                  <a:pt x="922527" y="85851"/>
                </a:lnTo>
                <a:lnTo>
                  <a:pt x="920623" y="96138"/>
                </a:lnTo>
                <a:lnTo>
                  <a:pt x="919606" y="103505"/>
                </a:lnTo>
                <a:lnTo>
                  <a:pt x="919606" y="116331"/>
                </a:lnTo>
                <a:lnTo>
                  <a:pt x="922019" y="123317"/>
                </a:lnTo>
                <a:lnTo>
                  <a:pt x="927100" y="128650"/>
                </a:lnTo>
                <a:lnTo>
                  <a:pt x="932052" y="134112"/>
                </a:lnTo>
                <a:lnTo>
                  <a:pt x="938021" y="138175"/>
                </a:lnTo>
                <a:lnTo>
                  <a:pt x="944879" y="140716"/>
                </a:lnTo>
                <a:lnTo>
                  <a:pt x="944879" y="143382"/>
                </a:lnTo>
                <a:lnTo>
                  <a:pt x="938021" y="146050"/>
                </a:lnTo>
                <a:lnTo>
                  <a:pt x="932052" y="149987"/>
                </a:lnTo>
                <a:lnTo>
                  <a:pt x="927100" y="155448"/>
                </a:lnTo>
                <a:lnTo>
                  <a:pt x="922019" y="160909"/>
                </a:lnTo>
                <a:lnTo>
                  <a:pt x="919606" y="167894"/>
                </a:lnTo>
                <a:lnTo>
                  <a:pt x="919606" y="180720"/>
                </a:lnTo>
                <a:lnTo>
                  <a:pt x="920623" y="188087"/>
                </a:lnTo>
                <a:lnTo>
                  <a:pt x="922527" y="198374"/>
                </a:lnTo>
                <a:lnTo>
                  <a:pt x="923861" y="205706"/>
                </a:lnTo>
                <a:lnTo>
                  <a:pt x="924814" y="212455"/>
                </a:lnTo>
                <a:lnTo>
                  <a:pt x="925385" y="218608"/>
                </a:lnTo>
                <a:lnTo>
                  <a:pt x="925576" y="224155"/>
                </a:lnTo>
                <a:lnTo>
                  <a:pt x="924812" y="236702"/>
                </a:lnTo>
                <a:lnTo>
                  <a:pt x="898683" y="271018"/>
                </a:lnTo>
                <a:lnTo>
                  <a:pt x="879348" y="273812"/>
                </a:lnTo>
                <a:lnTo>
                  <a:pt x="877061" y="273812"/>
                </a:lnTo>
                <a:lnTo>
                  <a:pt x="877061" y="285242"/>
                </a:lnTo>
                <a:lnTo>
                  <a:pt x="880999" y="285242"/>
                </a:lnTo>
                <a:lnTo>
                  <a:pt x="897429" y="284025"/>
                </a:lnTo>
                <a:lnTo>
                  <a:pt x="933576" y="269113"/>
                </a:lnTo>
                <a:lnTo>
                  <a:pt x="950976" y="221487"/>
                </a:lnTo>
                <a:lnTo>
                  <a:pt x="950759" y="215082"/>
                </a:lnTo>
                <a:lnTo>
                  <a:pt x="950102" y="208248"/>
                </a:lnTo>
                <a:lnTo>
                  <a:pt x="948993" y="200985"/>
                </a:lnTo>
                <a:lnTo>
                  <a:pt x="947419" y="193294"/>
                </a:lnTo>
                <a:lnTo>
                  <a:pt x="945133" y="182625"/>
                </a:lnTo>
                <a:lnTo>
                  <a:pt x="943990" y="175641"/>
                </a:lnTo>
                <a:lnTo>
                  <a:pt x="943990" y="165100"/>
                </a:lnTo>
                <a:lnTo>
                  <a:pt x="946276" y="159512"/>
                </a:lnTo>
                <a:lnTo>
                  <a:pt x="951102" y="155194"/>
                </a:lnTo>
                <a:lnTo>
                  <a:pt x="955801" y="150875"/>
                </a:lnTo>
                <a:lnTo>
                  <a:pt x="962913" y="148462"/>
                </a:lnTo>
                <a:lnTo>
                  <a:pt x="972565" y="148209"/>
                </a:lnTo>
                <a:lnTo>
                  <a:pt x="972565" y="136017"/>
                </a:lnTo>
                <a:lnTo>
                  <a:pt x="962913" y="135636"/>
                </a:lnTo>
                <a:lnTo>
                  <a:pt x="955801" y="133350"/>
                </a:lnTo>
                <a:lnTo>
                  <a:pt x="951102" y="129031"/>
                </a:lnTo>
                <a:lnTo>
                  <a:pt x="946276" y="124713"/>
                </a:lnTo>
                <a:lnTo>
                  <a:pt x="943990" y="118999"/>
                </a:lnTo>
                <a:lnTo>
                  <a:pt x="943990" y="108585"/>
                </a:lnTo>
                <a:lnTo>
                  <a:pt x="945133" y="101473"/>
                </a:lnTo>
                <a:lnTo>
                  <a:pt x="947419" y="90931"/>
                </a:lnTo>
                <a:lnTo>
                  <a:pt x="948993" y="83238"/>
                </a:lnTo>
                <a:lnTo>
                  <a:pt x="950102" y="75961"/>
                </a:lnTo>
                <a:lnTo>
                  <a:pt x="950759" y="69089"/>
                </a:lnTo>
                <a:lnTo>
                  <a:pt x="950976" y="62611"/>
                </a:lnTo>
                <a:lnTo>
                  <a:pt x="949882" y="48061"/>
                </a:lnTo>
                <a:lnTo>
                  <a:pt x="923718" y="9269"/>
                </a:lnTo>
                <a:lnTo>
                  <a:pt x="897429" y="1216"/>
                </a:lnTo>
                <a:lnTo>
                  <a:pt x="880999" y="0"/>
                </a:lnTo>
                <a:close/>
              </a:path>
              <a:path w="972820" h="285750">
                <a:moveTo>
                  <a:pt x="95376" y="0"/>
                </a:moveTo>
                <a:lnTo>
                  <a:pt x="91439" y="0"/>
                </a:lnTo>
                <a:lnTo>
                  <a:pt x="75009" y="1216"/>
                </a:lnTo>
                <a:lnTo>
                  <a:pt x="38861" y="16129"/>
                </a:lnTo>
                <a:lnTo>
                  <a:pt x="21664" y="59817"/>
                </a:lnTo>
                <a:lnTo>
                  <a:pt x="21559" y="65365"/>
                </a:lnTo>
                <a:lnTo>
                  <a:pt x="21679" y="68909"/>
                </a:lnTo>
                <a:lnTo>
                  <a:pt x="22336" y="75787"/>
                </a:lnTo>
                <a:lnTo>
                  <a:pt x="23445" y="83093"/>
                </a:lnTo>
                <a:lnTo>
                  <a:pt x="25018" y="90805"/>
                </a:lnTo>
                <a:lnTo>
                  <a:pt x="27304" y="101345"/>
                </a:lnTo>
                <a:lnTo>
                  <a:pt x="28575" y="108457"/>
                </a:lnTo>
                <a:lnTo>
                  <a:pt x="28575" y="118872"/>
                </a:lnTo>
                <a:lnTo>
                  <a:pt x="26161" y="124460"/>
                </a:lnTo>
                <a:lnTo>
                  <a:pt x="21462" y="128905"/>
                </a:lnTo>
                <a:lnTo>
                  <a:pt x="16636" y="133223"/>
                </a:lnTo>
                <a:lnTo>
                  <a:pt x="9525" y="135509"/>
                </a:lnTo>
                <a:lnTo>
                  <a:pt x="0" y="135762"/>
                </a:lnTo>
                <a:lnTo>
                  <a:pt x="0" y="148081"/>
                </a:lnTo>
                <a:lnTo>
                  <a:pt x="28575" y="164973"/>
                </a:lnTo>
                <a:lnTo>
                  <a:pt x="28575" y="175387"/>
                </a:lnTo>
                <a:lnTo>
                  <a:pt x="27304" y="182499"/>
                </a:lnTo>
                <a:lnTo>
                  <a:pt x="25018" y="193039"/>
                </a:lnTo>
                <a:lnTo>
                  <a:pt x="23445" y="200804"/>
                </a:lnTo>
                <a:lnTo>
                  <a:pt x="22336" y="208105"/>
                </a:lnTo>
                <a:lnTo>
                  <a:pt x="21679" y="214953"/>
                </a:lnTo>
                <a:lnTo>
                  <a:pt x="21462" y="221361"/>
                </a:lnTo>
                <a:lnTo>
                  <a:pt x="22556" y="236483"/>
                </a:lnTo>
                <a:lnTo>
                  <a:pt x="48720" y="275972"/>
                </a:lnTo>
                <a:lnTo>
                  <a:pt x="91439" y="285242"/>
                </a:lnTo>
                <a:lnTo>
                  <a:pt x="95376" y="285242"/>
                </a:lnTo>
                <a:lnTo>
                  <a:pt x="95376" y="273812"/>
                </a:lnTo>
                <a:lnTo>
                  <a:pt x="93090" y="273812"/>
                </a:lnTo>
                <a:lnTo>
                  <a:pt x="82827" y="273117"/>
                </a:lnTo>
                <a:lnTo>
                  <a:pt x="49974" y="247269"/>
                </a:lnTo>
                <a:lnTo>
                  <a:pt x="46862" y="224028"/>
                </a:lnTo>
                <a:lnTo>
                  <a:pt x="47053" y="218479"/>
                </a:lnTo>
                <a:lnTo>
                  <a:pt x="47624" y="212312"/>
                </a:lnTo>
                <a:lnTo>
                  <a:pt x="48577" y="205525"/>
                </a:lnTo>
                <a:lnTo>
                  <a:pt x="49910" y="198119"/>
                </a:lnTo>
                <a:lnTo>
                  <a:pt x="51942" y="187960"/>
                </a:lnTo>
                <a:lnTo>
                  <a:pt x="52958" y="180594"/>
                </a:lnTo>
                <a:lnTo>
                  <a:pt x="52958" y="167767"/>
                </a:lnTo>
                <a:lnTo>
                  <a:pt x="50418" y="160781"/>
                </a:lnTo>
                <a:lnTo>
                  <a:pt x="45465" y="155320"/>
                </a:lnTo>
                <a:lnTo>
                  <a:pt x="40385" y="149860"/>
                </a:lnTo>
                <a:lnTo>
                  <a:pt x="34543" y="145923"/>
                </a:lnTo>
                <a:lnTo>
                  <a:pt x="27558" y="143256"/>
                </a:lnTo>
                <a:lnTo>
                  <a:pt x="27558" y="140588"/>
                </a:lnTo>
                <a:lnTo>
                  <a:pt x="52958" y="116205"/>
                </a:lnTo>
                <a:lnTo>
                  <a:pt x="52958" y="103250"/>
                </a:lnTo>
                <a:lnTo>
                  <a:pt x="51942" y="96012"/>
                </a:lnTo>
                <a:lnTo>
                  <a:pt x="49910" y="85725"/>
                </a:lnTo>
                <a:lnTo>
                  <a:pt x="48577" y="78319"/>
                </a:lnTo>
                <a:lnTo>
                  <a:pt x="47624" y="71532"/>
                </a:lnTo>
                <a:lnTo>
                  <a:pt x="47053" y="65365"/>
                </a:lnTo>
                <a:lnTo>
                  <a:pt x="46862" y="59817"/>
                </a:lnTo>
                <a:lnTo>
                  <a:pt x="47644" y="47787"/>
                </a:lnTo>
                <a:lnTo>
                  <a:pt x="73755" y="14144"/>
                </a:lnTo>
                <a:lnTo>
                  <a:pt x="93090" y="11303"/>
                </a:lnTo>
                <a:lnTo>
                  <a:pt x="95376" y="11303"/>
                </a:lnTo>
                <a:lnTo>
                  <a:pt x="953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60044" y="1020306"/>
            <a:ext cx="8224520" cy="4052570"/>
          </a:xfrm>
          <a:prstGeom prst="rect">
            <a:avLst/>
          </a:prstGeom>
        </p:spPr>
        <p:txBody>
          <a:bodyPr vert="horz" wrap="square" lIns="0" tIns="800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30"/>
              </a:spcBef>
            </a:pPr>
            <a:r>
              <a:rPr sz="2800" b="1" spc="-10" dirty="0">
                <a:solidFill>
                  <a:srgbClr val="1F487C"/>
                </a:solidFill>
                <a:latin typeface="Times New Roman"/>
                <a:cs typeface="Times New Roman"/>
              </a:rPr>
              <a:t>Example </a:t>
            </a:r>
            <a:r>
              <a:rPr sz="2800" b="1" dirty="0">
                <a:solidFill>
                  <a:srgbClr val="1F487C"/>
                </a:solidFill>
                <a:latin typeface="Times New Roman"/>
                <a:cs typeface="Times New Roman"/>
              </a:rPr>
              <a:t>1:</a:t>
            </a:r>
            <a:endParaRPr sz="2800">
              <a:latin typeface="Times New Roman"/>
              <a:cs typeface="Times New Roman"/>
            </a:endParaRPr>
          </a:p>
          <a:p>
            <a:pPr marL="12700" marR="5080">
              <a:lnSpc>
                <a:spcPct val="100400"/>
              </a:lnSpc>
              <a:spcBef>
                <a:spcPts val="470"/>
              </a:spcBef>
            </a:pPr>
            <a:r>
              <a:rPr sz="2600" spc="-5" dirty="0">
                <a:latin typeface="Times New Roman"/>
                <a:cs typeface="Times New Roman"/>
              </a:rPr>
              <a:t>What</a:t>
            </a:r>
            <a:r>
              <a:rPr sz="2600" spc="27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are</a:t>
            </a:r>
            <a:r>
              <a:rPr sz="2600" spc="25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the</a:t>
            </a:r>
            <a:r>
              <a:rPr sz="2600" spc="245" dirty="0">
                <a:latin typeface="Times New Roman"/>
                <a:cs typeface="Times New Roman"/>
              </a:rPr>
              <a:t> </a:t>
            </a:r>
            <a:r>
              <a:rPr sz="2600" spc="-30" dirty="0">
                <a:latin typeface="Times New Roman"/>
                <a:cs typeface="Times New Roman"/>
              </a:rPr>
              <a:t>degrees</a:t>
            </a:r>
            <a:r>
              <a:rPr sz="2600" spc="28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and</a:t>
            </a:r>
            <a:r>
              <a:rPr sz="2600" spc="28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what</a:t>
            </a:r>
            <a:r>
              <a:rPr sz="2600" spc="28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are</a:t>
            </a:r>
            <a:r>
              <a:rPr sz="2600" spc="24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the</a:t>
            </a:r>
            <a:r>
              <a:rPr sz="2600" spc="250" dirty="0">
                <a:latin typeface="Times New Roman"/>
                <a:cs typeface="Times New Roman"/>
              </a:rPr>
              <a:t> </a:t>
            </a:r>
            <a:r>
              <a:rPr sz="2600" spc="-20" dirty="0">
                <a:latin typeface="Times New Roman"/>
                <a:cs typeface="Times New Roman"/>
              </a:rPr>
              <a:t>neighborhoods</a:t>
            </a:r>
            <a:r>
              <a:rPr sz="2600" spc="285" dirty="0">
                <a:latin typeface="Times New Roman"/>
                <a:cs typeface="Times New Roman"/>
              </a:rPr>
              <a:t> </a:t>
            </a:r>
            <a:r>
              <a:rPr sz="2600" spc="-25" dirty="0">
                <a:latin typeface="Times New Roman"/>
                <a:cs typeface="Times New Roman"/>
              </a:rPr>
              <a:t>of</a:t>
            </a:r>
            <a:r>
              <a:rPr sz="2600" spc="28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the </a:t>
            </a:r>
            <a:r>
              <a:rPr sz="2600" spc="-635" dirty="0">
                <a:latin typeface="Times New Roman"/>
                <a:cs typeface="Times New Roman"/>
              </a:rPr>
              <a:t> </a:t>
            </a:r>
            <a:r>
              <a:rPr sz="2600" spc="-20" dirty="0">
                <a:latin typeface="Times New Roman"/>
                <a:cs typeface="Times New Roman"/>
              </a:rPr>
              <a:t>vertices</a:t>
            </a:r>
            <a:r>
              <a:rPr sz="2600" spc="9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in</a:t>
            </a:r>
            <a:r>
              <a:rPr sz="2600" spc="3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the</a:t>
            </a:r>
            <a:r>
              <a:rPr sz="2600" spc="-10" dirty="0">
                <a:latin typeface="Times New Roman"/>
                <a:cs typeface="Times New Roman"/>
              </a:rPr>
              <a:t> </a:t>
            </a:r>
            <a:r>
              <a:rPr sz="2600" spc="-15" dirty="0">
                <a:latin typeface="Times New Roman"/>
                <a:cs typeface="Times New Roman"/>
              </a:rPr>
              <a:t>following</a:t>
            </a:r>
            <a:r>
              <a:rPr sz="2600" spc="95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graph?</a:t>
            </a:r>
            <a:endParaRPr sz="2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700">
              <a:latin typeface="Times New Roman"/>
              <a:cs typeface="Times New Roman"/>
            </a:endParaRPr>
          </a:p>
          <a:p>
            <a:pPr marL="5487670">
              <a:lnSpc>
                <a:spcPct val="100000"/>
              </a:lnSpc>
            </a:pPr>
            <a:r>
              <a:rPr sz="2400" spc="75" dirty="0">
                <a:latin typeface="Cambria Math"/>
                <a:cs typeface="Cambria Math"/>
              </a:rPr>
              <a:t>𝑁</a:t>
            </a:r>
            <a:r>
              <a:rPr sz="2400" spc="10" dirty="0">
                <a:latin typeface="Cambria Math"/>
                <a:cs typeface="Cambria Math"/>
              </a:rPr>
              <a:t>(</a:t>
            </a:r>
            <a:r>
              <a:rPr sz="2400" spc="30" dirty="0">
                <a:latin typeface="Cambria Math"/>
                <a:cs typeface="Cambria Math"/>
              </a:rPr>
              <a:t>𝑎</a:t>
            </a:r>
            <a:r>
              <a:rPr sz="2400" spc="5" dirty="0">
                <a:latin typeface="Cambria Math"/>
                <a:cs typeface="Cambria Math"/>
              </a:rPr>
              <a:t>)</a:t>
            </a:r>
            <a:r>
              <a:rPr sz="2400" spc="85" dirty="0">
                <a:latin typeface="Cambria Math"/>
                <a:cs typeface="Cambria Math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=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5" dirty="0">
                <a:latin typeface="Cambria Math"/>
                <a:cs typeface="Cambria Math"/>
              </a:rPr>
              <a:t>{</a:t>
            </a:r>
            <a:r>
              <a:rPr sz="2400" spc="40" dirty="0">
                <a:latin typeface="Cambria Math"/>
                <a:cs typeface="Cambria Math"/>
              </a:rPr>
              <a:t>𝑏</a:t>
            </a:r>
            <a:r>
              <a:rPr sz="2400" dirty="0">
                <a:latin typeface="Cambria Math"/>
                <a:cs typeface="Cambria Math"/>
              </a:rPr>
              <a:t>,</a:t>
            </a:r>
            <a:r>
              <a:rPr sz="2400" spc="-125" dirty="0">
                <a:latin typeface="Cambria Math"/>
                <a:cs typeface="Cambria Math"/>
              </a:rPr>
              <a:t> </a:t>
            </a:r>
            <a:r>
              <a:rPr sz="2400" spc="50" dirty="0">
                <a:latin typeface="Cambria Math"/>
                <a:cs typeface="Cambria Math"/>
              </a:rPr>
              <a:t>𝑑</a:t>
            </a:r>
            <a:r>
              <a:rPr sz="2400" dirty="0">
                <a:latin typeface="Cambria Math"/>
                <a:cs typeface="Cambria Math"/>
              </a:rPr>
              <a:t>,</a:t>
            </a:r>
            <a:r>
              <a:rPr sz="2400" spc="-125" dirty="0">
                <a:latin typeface="Cambria Math"/>
                <a:cs typeface="Cambria Math"/>
              </a:rPr>
              <a:t> </a:t>
            </a:r>
            <a:r>
              <a:rPr sz="2400" spc="35" dirty="0">
                <a:latin typeface="Cambria Math"/>
                <a:cs typeface="Cambria Math"/>
              </a:rPr>
              <a:t>𝑒</a:t>
            </a:r>
            <a:r>
              <a:rPr sz="2400" spc="5" dirty="0">
                <a:latin typeface="Cambria Math"/>
                <a:cs typeface="Cambria Math"/>
              </a:rPr>
              <a:t>}</a:t>
            </a:r>
            <a:endParaRPr sz="2400">
              <a:latin typeface="Cambria Math"/>
              <a:cs typeface="Cambria Math"/>
            </a:endParaRPr>
          </a:p>
          <a:p>
            <a:pPr marL="5487670">
              <a:lnSpc>
                <a:spcPct val="100000"/>
              </a:lnSpc>
              <a:spcBef>
                <a:spcPts val="580"/>
              </a:spcBef>
            </a:pPr>
            <a:r>
              <a:rPr sz="2400" spc="75" dirty="0">
                <a:latin typeface="Cambria Math"/>
                <a:cs typeface="Cambria Math"/>
              </a:rPr>
              <a:t>𝑁</a:t>
            </a:r>
            <a:r>
              <a:rPr sz="2400" spc="10" dirty="0">
                <a:latin typeface="Cambria Math"/>
                <a:cs typeface="Cambria Math"/>
              </a:rPr>
              <a:t>(</a:t>
            </a:r>
            <a:r>
              <a:rPr sz="2400" spc="40" dirty="0">
                <a:latin typeface="Cambria Math"/>
                <a:cs typeface="Cambria Math"/>
              </a:rPr>
              <a:t>𝑏</a:t>
            </a:r>
            <a:r>
              <a:rPr sz="2400" spc="5" dirty="0">
                <a:latin typeface="Cambria Math"/>
                <a:cs typeface="Cambria Math"/>
              </a:rPr>
              <a:t>)</a:t>
            </a:r>
            <a:r>
              <a:rPr sz="2400" spc="85" dirty="0">
                <a:latin typeface="Cambria Math"/>
                <a:cs typeface="Cambria Math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=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5" dirty="0">
                <a:latin typeface="Cambria Math"/>
                <a:cs typeface="Cambria Math"/>
              </a:rPr>
              <a:t>{</a:t>
            </a:r>
            <a:r>
              <a:rPr sz="2400" spc="30" dirty="0">
                <a:latin typeface="Cambria Math"/>
                <a:cs typeface="Cambria Math"/>
              </a:rPr>
              <a:t>𝑎</a:t>
            </a:r>
            <a:r>
              <a:rPr sz="2400" dirty="0">
                <a:latin typeface="Cambria Math"/>
                <a:cs typeface="Cambria Math"/>
              </a:rPr>
              <a:t>,</a:t>
            </a:r>
            <a:r>
              <a:rPr sz="2400" spc="-125" dirty="0">
                <a:latin typeface="Cambria Math"/>
                <a:cs typeface="Cambria Math"/>
              </a:rPr>
              <a:t> </a:t>
            </a:r>
            <a:r>
              <a:rPr sz="2400" spc="40" dirty="0">
                <a:latin typeface="Cambria Math"/>
                <a:cs typeface="Cambria Math"/>
              </a:rPr>
              <a:t>𝑏</a:t>
            </a:r>
            <a:r>
              <a:rPr sz="2400" dirty="0">
                <a:latin typeface="Cambria Math"/>
                <a:cs typeface="Cambria Math"/>
              </a:rPr>
              <a:t>,</a:t>
            </a:r>
            <a:r>
              <a:rPr sz="2400" spc="-125" dirty="0">
                <a:latin typeface="Cambria Math"/>
                <a:cs typeface="Cambria Math"/>
              </a:rPr>
              <a:t> </a:t>
            </a:r>
            <a:r>
              <a:rPr sz="2400" spc="90" dirty="0">
                <a:latin typeface="Cambria Math"/>
                <a:cs typeface="Cambria Math"/>
              </a:rPr>
              <a:t>𝑐</a:t>
            </a:r>
            <a:r>
              <a:rPr sz="2400" dirty="0">
                <a:latin typeface="Cambria Math"/>
                <a:cs typeface="Cambria Math"/>
              </a:rPr>
              <a:t>,</a:t>
            </a:r>
            <a:r>
              <a:rPr sz="2400" spc="-160" dirty="0">
                <a:latin typeface="Cambria Math"/>
                <a:cs typeface="Cambria Math"/>
              </a:rPr>
              <a:t> </a:t>
            </a:r>
            <a:r>
              <a:rPr sz="2400" spc="85" dirty="0">
                <a:latin typeface="Cambria Math"/>
                <a:cs typeface="Cambria Math"/>
              </a:rPr>
              <a:t>𝑑</a:t>
            </a:r>
            <a:r>
              <a:rPr sz="2400" dirty="0">
                <a:latin typeface="Cambria Math"/>
                <a:cs typeface="Cambria Math"/>
              </a:rPr>
              <a:t>,</a:t>
            </a:r>
            <a:r>
              <a:rPr sz="2400" spc="-125" dirty="0">
                <a:latin typeface="Cambria Math"/>
                <a:cs typeface="Cambria Math"/>
              </a:rPr>
              <a:t> </a:t>
            </a:r>
            <a:r>
              <a:rPr sz="2400" spc="35" dirty="0">
                <a:latin typeface="Cambria Math"/>
                <a:cs typeface="Cambria Math"/>
              </a:rPr>
              <a:t>𝑒</a:t>
            </a:r>
            <a:r>
              <a:rPr sz="2400" spc="5" dirty="0">
                <a:latin typeface="Cambria Math"/>
                <a:cs typeface="Cambria Math"/>
              </a:rPr>
              <a:t>}</a:t>
            </a:r>
            <a:endParaRPr sz="2400">
              <a:latin typeface="Cambria Math"/>
              <a:cs typeface="Cambria Math"/>
            </a:endParaRPr>
          </a:p>
          <a:p>
            <a:pPr marL="5487670">
              <a:lnSpc>
                <a:spcPct val="100000"/>
              </a:lnSpc>
              <a:spcBef>
                <a:spcPts val="615"/>
              </a:spcBef>
              <a:tabLst>
                <a:tab pos="6553200" algn="l"/>
              </a:tabLst>
            </a:pPr>
            <a:r>
              <a:rPr sz="2400" spc="30" dirty="0">
                <a:latin typeface="Cambria Math"/>
                <a:cs typeface="Cambria Math"/>
              </a:rPr>
              <a:t>𝑁(𝑐)</a:t>
            </a:r>
            <a:r>
              <a:rPr sz="2400" spc="-15" dirty="0">
                <a:latin typeface="Cambria Math"/>
                <a:cs typeface="Cambria Math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=	</a:t>
            </a:r>
            <a:r>
              <a:rPr sz="2400" spc="5" dirty="0">
                <a:latin typeface="Cambria Math"/>
                <a:cs typeface="Cambria Math"/>
              </a:rPr>
              <a:t>𝑏</a:t>
            </a:r>
            <a:endParaRPr sz="2400">
              <a:latin typeface="Cambria Math"/>
              <a:cs typeface="Cambria Math"/>
            </a:endParaRPr>
          </a:p>
          <a:p>
            <a:pPr marL="5487670">
              <a:lnSpc>
                <a:spcPct val="100000"/>
              </a:lnSpc>
              <a:spcBef>
                <a:spcPts val="615"/>
              </a:spcBef>
            </a:pPr>
            <a:r>
              <a:rPr sz="2400" spc="75" dirty="0">
                <a:latin typeface="Cambria Math"/>
                <a:cs typeface="Cambria Math"/>
              </a:rPr>
              <a:t>𝑁</a:t>
            </a:r>
            <a:r>
              <a:rPr sz="2400" spc="10" dirty="0">
                <a:latin typeface="Cambria Math"/>
                <a:cs typeface="Cambria Math"/>
              </a:rPr>
              <a:t>(</a:t>
            </a:r>
            <a:r>
              <a:rPr sz="2400" spc="50" dirty="0">
                <a:latin typeface="Cambria Math"/>
                <a:cs typeface="Cambria Math"/>
              </a:rPr>
              <a:t>𝑑</a:t>
            </a:r>
            <a:r>
              <a:rPr sz="2400" spc="5" dirty="0">
                <a:latin typeface="Cambria Math"/>
                <a:cs typeface="Cambria Math"/>
              </a:rPr>
              <a:t>)</a:t>
            </a:r>
            <a:r>
              <a:rPr sz="2400" spc="85" dirty="0">
                <a:latin typeface="Cambria Math"/>
                <a:cs typeface="Cambria Math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=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5" dirty="0">
                <a:latin typeface="Cambria Math"/>
                <a:cs typeface="Cambria Math"/>
              </a:rPr>
              <a:t>{</a:t>
            </a:r>
            <a:r>
              <a:rPr sz="2400" spc="30" dirty="0">
                <a:latin typeface="Cambria Math"/>
                <a:cs typeface="Cambria Math"/>
              </a:rPr>
              <a:t>𝑎</a:t>
            </a:r>
            <a:r>
              <a:rPr sz="2400" dirty="0">
                <a:latin typeface="Cambria Math"/>
                <a:cs typeface="Cambria Math"/>
              </a:rPr>
              <a:t>,</a:t>
            </a:r>
            <a:r>
              <a:rPr sz="2400" spc="-125" dirty="0">
                <a:latin typeface="Cambria Math"/>
                <a:cs typeface="Cambria Math"/>
              </a:rPr>
              <a:t> </a:t>
            </a:r>
            <a:r>
              <a:rPr sz="2400" spc="40" dirty="0">
                <a:latin typeface="Cambria Math"/>
                <a:cs typeface="Cambria Math"/>
              </a:rPr>
              <a:t>𝑏</a:t>
            </a:r>
            <a:r>
              <a:rPr sz="2400" dirty="0">
                <a:latin typeface="Cambria Math"/>
                <a:cs typeface="Cambria Math"/>
              </a:rPr>
              <a:t>,</a:t>
            </a:r>
            <a:r>
              <a:rPr sz="2400" spc="-125" dirty="0">
                <a:latin typeface="Cambria Math"/>
                <a:cs typeface="Cambria Math"/>
              </a:rPr>
              <a:t> </a:t>
            </a:r>
            <a:r>
              <a:rPr sz="2400" spc="35" dirty="0">
                <a:latin typeface="Cambria Math"/>
                <a:cs typeface="Cambria Math"/>
              </a:rPr>
              <a:t>𝑒</a:t>
            </a:r>
            <a:r>
              <a:rPr sz="2400" spc="5" dirty="0">
                <a:latin typeface="Cambria Math"/>
                <a:cs typeface="Cambria Math"/>
              </a:rPr>
              <a:t>}</a:t>
            </a:r>
            <a:endParaRPr sz="2400">
              <a:latin typeface="Cambria Math"/>
              <a:cs typeface="Cambria Math"/>
            </a:endParaRPr>
          </a:p>
          <a:p>
            <a:pPr marL="5487670">
              <a:lnSpc>
                <a:spcPct val="100000"/>
              </a:lnSpc>
              <a:spcBef>
                <a:spcPts val="580"/>
              </a:spcBef>
              <a:tabLst>
                <a:tab pos="6562090" algn="l"/>
              </a:tabLst>
            </a:pPr>
            <a:r>
              <a:rPr sz="2400" spc="75" dirty="0">
                <a:latin typeface="Cambria Math"/>
                <a:cs typeface="Cambria Math"/>
              </a:rPr>
              <a:t>𝑁</a:t>
            </a:r>
            <a:r>
              <a:rPr sz="2400" spc="10" dirty="0">
                <a:latin typeface="Cambria Math"/>
                <a:cs typeface="Cambria Math"/>
              </a:rPr>
              <a:t>(</a:t>
            </a:r>
            <a:r>
              <a:rPr sz="2400" spc="35" dirty="0">
                <a:latin typeface="Cambria Math"/>
                <a:cs typeface="Cambria Math"/>
              </a:rPr>
              <a:t>𝑒</a:t>
            </a:r>
            <a:r>
              <a:rPr sz="2400" spc="5" dirty="0">
                <a:latin typeface="Cambria Math"/>
                <a:cs typeface="Cambria Math"/>
              </a:rPr>
              <a:t>)</a:t>
            </a:r>
            <a:r>
              <a:rPr sz="2400" spc="-20" dirty="0">
                <a:latin typeface="Cambria Math"/>
                <a:cs typeface="Cambria Math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=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70" dirty="0">
                <a:latin typeface="Cambria Math"/>
                <a:cs typeface="Cambria Math"/>
              </a:rPr>
              <a:t>𝑎</a:t>
            </a:r>
            <a:r>
              <a:rPr sz="2400" dirty="0">
                <a:latin typeface="Cambria Math"/>
                <a:cs typeface="Cambria Math"/>
              </a:rPr>
              <a:t>,</a:t>
            </a:r>
            <a:r>
              <a:rPr sz="2400" spc="-125" dirty="0">
                <a:latin typeface="Cambria Math"/>
                <a:cs typeface="Cambria Math"/>
              </a:rPr>
              <a:t> </a:t>
            </a:r>
            <a:r>
              <a:rPr sz="2400" spc="40" dirty="0">
                <a:latin typeface="Cambria Math"/>
                <a:cs typeface="Cambria Math"/>
              </a:rPr>
              <a:t>𝑏</a:t>
            </a:r>
            <a:r>
              <a:rPr sz="2400" dirty="0">
                <a:latin typeface="Cambria Math"/>
                <a:cs typeface="Cambria Math"/>
              </a:rPr>
              <a:t>,</a:t>
            </a:r>
            <a:r>
              <a:rPr sz="2400" spc="-125" dirty="0">
                <a:latin typeface="Cambria Math"/>
                <a:cs typeface="Cambria Math"/>
              </a:rPr>
              <a:t> </a:t>
            </a:r>
            <a:r>
              <a:rPr sz="2400" spc="10" dirty="0">
                <a:latin typeface="Cambria Math"/>
                <a:cs typeface="Cambria Math"/>
              </a:rPr>
              <a:t>𝑑</a:t>
            </a:r>
            <a:endParaRPr sz="2400">
              <a:latin typeface="Cambria Math"/>
              <a:cs typeface="Cambria Math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408676" y="2921507"/>
            <a:ext cx="0" cy="3022600"/>
          </a:xfrm>
          <a:custGeom>
            <a:avLst/>
            <a:gdLst/>
            <a:ahLst/>
            <a:cxnLst/>
            <a:rect l="l" t="t" r="r" b="b"/>
            <a:pathLst>
              <a:path h="3022600">
                <a:moveTo>
                  <a:pt x="0" y="0"/>
                </a:moveTo>
                <a:lnTo>
                  <a:pt x="0" y="3022015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55936" y="3020891"/>
            <a:ext cx="3872775" cy="2833177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60044" y="230250"/>
            <a:ext cx="7888224" cy="660437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/>
              <a:t>Basic</a:t>
            </a:r>
            <a:r>
              <a:rPr spc="-50" dirty="0"/>
              <a:t> </a:t>
            </a:r>
            <a:r>
              <a:rPr spc="5" dirty="0"/>
              <a:t>Graph</a:t>
            </a:r>
            <a:r>
              <a:rPr spc="-35" dirty="0"/>
              <a:t> </a:t>
            </a:r>
            <a:r>
              <a:rPr spc="-5" dirty="0"/>
              <a:t>Terminology</a:t>
            </a:r>
            <a:endParaRPr spc="5" dirty="0"/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00"/>
              </a:lnSpc>
            </a:pPr>
            <a:fld id="{81D60167-4931-47E6-BA6A-407CBD079E47}" type="slidenum">
              <a:rPr spc="15" dirty="0"/>
              <a:t>12</a:t>
            </a:fld>
            <a:endParaRPr spc="15" dirty="0"/>
          </a:p>
        </p:txBody>
      </p:sp>
      <p:sp>
        <p:nvSpPr>
          <p:cNvPr id="3" name="object 3"/>
          <p:cNvSpPr/>
          <p:nvPr/>
        </p:nvSpPr>
        <p:spPr>
          <a:xfrm>
            <a:off x="5408676" y="2921507"/>
            <a:ext cx="0" cy="3022600"/>
          </a:xfrm>
          <a:custGeom>
            <a:avLst/>
            <a:gdLst/>
            <a:ahLst/>
            <a:cxnLst/>
            <a:rect l="l" t="t" r="r" b="b"/>
            <a:pathLst>
              <a:path h="3022600">
                <a:moveTo>
                  <a:pt x="0" y="0"/>
                </a:moveTo>
                <a:lnTo>
                  <a:pt x="0" y="3022015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16233" y="2944556"/>
            <a:ext cx="4663647" cy="2472476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460044" y="1020306"/>
            <a:ext cx="8224520" cy="2664460"/>
          </a:xfrm>
          <a:prstGeom prst="rect">
            <a:avLst/>
          </a:prstGeom>
        </p:spPr>
        <p:txBody>
          <a:bodyPr vert="horz" wrap="square" lIns="0" tIns="800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30"/>
              </a:spcBef>
            </a:pPr>
            <a:r>
              <a:rPr sz="2800" b="1" spc="-10" dirty="0">
                <a:solidFill>
                  <a:srgbClr val="1F487C"/>
                </a:solidFill>
                <a:latin typeface="Times New Roman"/>
                <a:cs typeface="Times New Roman"/>
              </a:rPr>
              <a:t>Example</a:t>
            </a:r>
            <a:r>
              <a:rPr sz="2800" b="1" dirty="0">
                <a:solidFill>
                  <a:srgbClr val="1F487C"/>
                </a:solidFill>
                <a:latin typeface="Times New Roman"/>
                <a:cs typeface="Times New Roman"/>
              </a:rPr>
              <a:t> 2:</a:t>
            </a:r>
            <a:endParaRPr sz="2800">
              <a:latin typeface="Times New Roman"/>
              <a:cs typeface="Times New Roman"/>
            </a:endParaRPr>
          </a:p>
          <a:p>
            <a:pPr marL="12700" marR="5080">
              <a:lnSpc>
                <a:spcPct val="100400"/>
              </a:lnSpc>
              <a:spcBef>
                <a:spcPts val="470"/>
              </a:spcBef>
            </a:pPr>
            <a:r>
              <a:rPr sz="2600" spc="-5" dirty="0">
                <a:latin typeface="Times New Roman"/>
                <a:cs typeface="Times New Roman"/>
              </a:rPr>
              <a:t>What</a:t>
            </a:r>
            <a:r>
              <a:rPr sz="2600" spc="27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are</a:t>
            </a:r>
            <a:r>
              <a:rPr sz="2600" spc="25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the</a:t>
            </a:r>
            <a:r>
              <a:rPr sz="2600" spc="245" dirty="0">
                <a:latin typeface="Times New Roman"/>
                <a:cs typeface="Times New Roman"/>
              </a:rPr>
              <a:t> </a:t>
            </a:r>
            <a:r>
              <a:rPr sz="2600" spc="-30" dirty="0">
                <a:latin typeface="Times New Roman"/>
                <a:cs typeface="Times New Roman"/>
              </a:rPr>
              <a:t>degrees</a:t>
            </a:r>
            <a:r>
              <a:rPr sz="2600" spc="28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and</a:t>
            </a:r>
            <a:r>
              <a:rPr sz="2600" spc="28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what</a:t>
            </a:r>
            <a:r>
              <a:rPr sz="2600" spc="28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are</a:t>
            </a:r>
            <a:r>
              <a:rPr sz="2600" spc="24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the</a:t>
            </a:r>
            <a:r>
              <a:rPr sz="2600" spc="250" dirty="0">
                <a:latin typeface="Times New Roman"/>
                <a:cs typeface="Times New Roman"/>
              </a:rPr>
              <a:t> </a:t>
            </a:r>
            <a:r>
              <a:rPr sz="2600" spc="-20" dirty="0">
                <a:latin typeface="Times New Roman"/>
                <a:cs typeface="Times New Roman"/>
              </a:rPr>
              <a:t>neighborhoods</a:t>
            </a:r>
            <a:r>
              <a:rPr sz="2600" spc="285" dirty="0">
                <a:latin typeface="Times New Roman"/>
                <a:cs typeface="Times New Roman"/>
              </a:rPr>
              <a:t> </a:t>
            </a:r>
            <a:r>
              <a:rPr sz="2600" spc="-25" dirty="0">
                <a:latin typeface="Times New Roman"/>
                <a:cs typeface="Times New Roman"/>
              </a:rPr>
              <a:t>of</a:t>
            </a:r>
            <a:r>
              <a:rPr sz="2600" spc="28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the </a:t>
            </a:r>
            <a:r>
              <a:rPr sz="2600" spc="-635" dirty="0">
                <a:latin typeface="Times New Roman"/>
                <a:cs typeface="Times New Roman"/>
              </a:rPr>
              <a:t> </a:t>
            </a:r>
            <a:r>
              <a:rPr sz="2600" spc="-20" dirty="0">
                <a:latin typeface="Times New Roman"/>
                <a:cs typeface="Times New Roman"/>
              </a:rPr>
              <a:t>vertices</a:t>
            </a:r>
            <a:r>
              <a:rPr sz="2600" spc="9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in</a:t>
            </a:r>
            <a:r>
              <a:rPr sz="2600" spc="3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the</a:t>
            </a:r>
            <a:r>
              <a:rPr sz="2600" spc="-10" dirty="0">
                <a:latin typeface="Times New Roman"/>
                <a:cs typeface="Times New Roman"/>
              </a:rPr>
              <a:t> </a:t>
            </a:r>
            <a:r>
              <a:rPr sz="2600" spc="-15" dirty="0">
                <a:latin typeface="Times New Roman"/>
                <a:cs typeface="Times New Roman"/>
              </a:rPr>
              <a:t>following</a:t>
            </a:r>
            <a:r>
              <a:rPr sz="2600" spc="95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graph?</a:t>
            </a:r>
            <a:endParaRPr sz="2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750">
              <a:latin typeface="Times New Roman"/>
              <a:cs typeface="Times New Roman"/>
            </a:endParaRPr>
          </a:p>
          <a:p>
            <a:pPr marL="5396865" marR="598805">
              <a:lnSpc>
                <a:spcPct val="161800"/>
              </a:lnSpc>
            </a:pPr>
            <a:r>
              <a:rPr sz="1800" b="1" spc="-10" dirty="0">
                <a:latin typeface="Times New Roman"/>
                <a:cs typeface="Times New Roman"/>
              </a:rPr>
              <a:t>Number</a:t>
            </a:r>
            <a:r>
              <a:rPr sz="1800" b="1" spc="-4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of</a:t>
            </a:r>
            <a:r>
              <a:rPr sz="1800" b="1" spc="15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vertices</a:t>
            </a:r>
            <a:r>
              <a:rPr sz="1800" b="1" spc="2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=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5 </a:t>
            </a:r>
            <a:r>
              <a:rPr sz="1800" b="1" spc="-434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Number</a:t>
            </a:r>
            <a:r>
              <a:rPr sz="1800" b="1" spc="-4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of</a:t>
            </a:r>
            <a:r>
              <a:rPr sz="1800" b="1" spc="1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edges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=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13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8506" y="225513"/>
            <a:ext cx="8224520" cy="660437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/>
              <a:t>Basic</a:t>
            </a:r>
            <a:r>
              <a:rPr spc="-50" dirty="0"/>
              <a:t> </a:t>
            </a:r>
            <a:r>
              <a:rPr dirty="0"/>
              <a:t>Graph</a:t>
            </a:r>
            <a:r>
              <a:rPr spc="-35" dirty="0"/>
              <a:t> </a:t>
            </a:r>
            <a:r>
              <a:rPr spc="-5" dirty="0"/>
              <a:t>Terminology</a:t>
            </a:r>
            <a:endParaRPr spc="5" dirty="0"/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00"/>
              </a:lnSpc>
            </a:pPr>
            <a:fld id="{81D60167-4931-47E6-BA6A-407CBD079E47}" type="slidenum">
              <a:rPr spc="15" dirty="0"/>
              <a:t>13</a:t>
            </a:fld>
            <a:endParaRPr spc="15" dirty="0"/>
          </a:p>
        </p:txBody>
      </p:sp>
      <p:sp>
        <p:nvSpPr>
          <p:cNvPr id="3" name="object 3"/>
          <p:cNvSpPr txBox="1"/>
          <p:nvPr/>
        </p:nvSpPr>
        <p:spPr>
          <a:xfrm>
            <a:off x="460044" y="1020306"/>
            <a:ext cx="8224520" cy="4052570"/>
          </a:xfrm>
          <a:prstGeom prst="rect">
            <a:avLst/>
          </a:prstGeom>
        </p:spPr>
        <p:txBody>
          <a:bodyPr vert="horz" wrap="square" lIns="0" tIns="800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30"/>
              </a:spcBef>
            </a:pPr>
            <a:r>
              <a:rPr sz="2800" b="1" spc="-10" dirty="0">
                <a:solidFill>
                  <a:srgbClr val="1F487C"/>
                </a:solidFill>
                <a:latin typeface="Times New Roman"/>
                <a:cs typeface="Times New Roman"/>
              </a:rPr>
              <a:t>Example</a:t>
            </a:r>
            <a:r>
              <a:rPr sz="2800" b="1" dirty="0">
                <a:solidFill>
                  <a:srgbClr val="1F487C"/>
                </a:solidFill>
                <a:latin typeface="Times New Roman"/>
                <a:cs typeface="Times New Roman"/>
              </a:rPr>
              <a:t> 2:</a:t>
            </a:r>
            <a:endParaRPr sz="2800">
              <a:latin typeface="Times New Roman"/>
              <a:cs typeface="Times New Roman"/>
            </a:endParaRPr>
          </a:p>
          <a:p>
            <a:pPr marL="12700" marR="5080">
              <a:lnSpc>
                <a:spcPct val="100400"/>
              </a:lnSpc>
              <a:spcBef>
                <a:spcPts val="470"/>
              </a:spcBef>
            </a:pPr>
            <a:r>
              <a:rPr sz="2600" spc="-5" dirty="0">
                <a:latin typeface="Times New Roman"/>
                <a:cs typeface="Times New Roman"/>
              </a:rPr>
              <a:t>What</a:t>
            </a:r>
            <a:r>
              <a:rPr sz="2600" spc="27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are</a:t>
            </a:r>
            <a:r>
              <a:rPr sz="2600" spc="25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the</a:t>
            </a:r>
            <a:r>
              <a:rPr sz="2600" spc="245" dirty="0">
                <a:latin typeface="Times New Roman"/>
                <a:cs typeface="Times New Roman"/>
              </a:rPr>
              <a:t> </a:t>
            </a:r>
            <a:r>
              <a:rPr sz="2600" spc="-30" dirty="0">
                <a:latin typeface="Times New Roman"/>
                <a:cs typeface="Times New Roman"/>
              </a:rPr>
              <a:t>degrees</a:t>
            </a:r>
            <a:r>
              <a:rPr sz="2600" spc="28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and</a:t>
            </a:r>
            <a:r>
              <a:rPr sz="2600" spc="28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what</a:t>
            </a:r>
            <a:r>
              <a:rPr sz="2600" spc="28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are</a:t>
            </a:r>
            <a:r>
              <a:rPr sz="2600" spc="24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the</a:t>
            </a:r>
            <a:r>
              <a:rPr sz="2600" spc="250" dirty="0">
                <a:latin typeface="Times New Roman"/>
                <a:cs typeface="Times New Roman"/>
              </a:rPr>
              <a:t> </a:t>
            </a:r>
            <a:r>
              <a:rPr sz="2600" spc="-20" dirty="0">
                <a:latin typeface="Times New Roman"/>
                <a:cs typeface="Times New Roman"/>
              </a:rPr>
              <a:t>neighborhoods</a:t>
            </a:r>
            <a:r>
              <a:rPr sz="2600" spc="285" dirty="0">
                <a:latin typeface="Times New Roman"/>
                <a:cs typeface="Times New Roman"/>
              </a:rPr>
              <a:t> </a:t>
            </a:r>
            <a:r>
              <a:rPr sz="2600" spc="-25" dirty="0">
                <a:latin typeface="Times New Roman"/>
                <a:cs typeface="Times New Roman"/>
              </a:rPr>
              <a:t>of</a:t>
            </a:r>
            <a:r>
              <a:rPr sz="2600" spc="28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the </a:t>
            </a:r>
            <a:r>
              <a:rPr sz="2600" spc="-635" dirty="0">
                <a:latin typeface="Times New Roman"/>
                <a:cs typeface="Times New Roman"/>
              </a:rPr>
              <a:t> </a:t>
            </a:r>
            <a:r>
              <a:rPr sz="2600" spc="-20" dirty="0">
                <a:latin typeface="Times New Roman"/>
                <a:cs typeface="Times New Roman"/>
              </a:rPr>
              <a:t>vertices</a:t>
            </a:r>
            <a:r>
              <a:rPr sz="2600" spc="9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in</a:t>
            </a:r>
            <a:r>
              <a:rPr sz="2600" spc="3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the</a:t>
            </a:r>
            <a:r>
              <a:rPr sz="2600" spc="-10" dirty="0">
                <a:latin typeface="Times New Roman"/>
                <a:cs typeface="Times New Roman"/>
              </a:rPr>
              <a:t> </a:t>
            </a:r>
            <a:r>
              <a:rPr sz="2600" spc="-15" dirty="0">
                <a:latin typeface="Times New Roman"/>
                <a:cs typeface="Times New Roman"/>
              </a:rPr>
              <a:t>following</a:t>
            </a:r>
            <a:r>
              <a:rPr sz="2600" spc="95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graph?</a:t>
            </a:r>
            <a:endParaRPr sz="2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3200">
              <a:latin typeface="Times New Roman"/>
              <a:cs typeface="Times New Roman"/>
            </a:endParaRPr>
          </a:p>
          <a:p>
            <a:pPr marL="5487670" marR="1600200" algn="just">
              <a:lnSpc>
                <a:spcPct val="120700"/>
              </a:lnSpc>
            </a:pPr>
            <a:r>
              <a:rPr sz="2400" spc="10" dirty="0">
                <a:latin typeface="Times New Roman"/>
                <a:cs typeface="Times New Roman"/>
              </a:rPr>
              <a:t>deg</a:t>
            </a:r>
            <a:r>
              <a:rPr sz="2400" spc="10" dirty="0">
                <a:latin typeface="Cambria Math"/>
                <a:cs typeface="Cambria Math"/>
              </a:rPr>
              <a:t>(𝑎) </a:t>
            </a:r>
            <a:r>
              <a:rPr sz="2400" spc="5" dirty="0">
                <a:latin typeface="Times New Roman"/>
                <a:cs typeface="Times New Roman"/>
              </a:rPr>
              <a:t>=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10" dirty="0">
                <a:latin typeface="Times New Roman"/>
                <a:cs typeface="Times New Roman"/>
              </a:rPr>
              <a:t>deg</a:t>
            </a:r>
            <a:r>
              <a:rPr sz="2400" spc="10" dirty="0">
                <a:latin typeface="Cambria Math"/>
                <a:cs typeface="Cambria Math"/>
              </a:rPr>
              <a:t>(𝑏) </a:t>
            </a:r>
            <a:r>
              <a:rPr sz="2400" spc="5" dirty="0">
                <a:latin typeface="Times New Roman"/>
                <a:cs typeface="Times New Roman"/>
              </a:rPr>
              <a:t>=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10" dirty="0">
                <a:latin typeface="Times New Roman"/>
                <a:cs typeface="Times New Roman"/>
              </a:rPr>
              <a:t>deg</a:t>
            </a:r>
            <a:r>
              <a:rPr sz="2400" spc="10" dirty="0">
                <a:latin typeface="Cambria Math"/>
                <a:cs typeface="Cambria Math"/>
              </a:rPr>
              <a:t>(𝑐) </a:t>
            </a:r>
            <a:r>
              <a:rPr sz="2400" spc="5" dirty="0">
                <a:latin typeface="Times New Roman"/>
                <a:cs typeface="Times New Roman"/>
              </a:rPr>
              <a:t>=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10" dirty="0">
                <a:latin typeface="Times New Roman"/>
                <a:cs typeface="Times New Roman"/>
              </a:rPr>
              <a:t>deg</a:t>
            </a:r>
            <a:r>
              <a:rPr sz="2400" spc="10" dirty="0">
                <a:latin typeface="Cambria Math"/>
                <a:cs typeface="Cambria Math"/>
              </a:rPr>
              <a:t>(𝑑)</a:t>
            </a:r>
            <a:r>
              <a:rPr sz="2400" spc="-25" dirty="0">
                <a:latin typeface="Cambria Math"/>
                <a:cs typeface="Cambria Math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=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deg</a:t>
            </a:r>
            <a:r>
              <a:rPr sz="2400" spc="5" dirty="0">
                <a:latin typeface="Cambria Math"/>
                <a:cs typeface="Cambria Math"/>
              </a:rPr>
              <a:t>(𝑒)</a:t>
            </a:r>
            <a:r>
              <a:rPr sz="2400" spc="-50" dirty="0">
                <a:latin typeface="Cambria Math"/>
                <a:cs typeface="Cambria Math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=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408676" y="2921507"/>
            <a:ext cx="0" cy="3022600"/>
          </a:xfrm>
          <a:custGeom>
            <a:avLst/>
            <a:gdLst/>
            <a:ahLst/>
            <a:cxnLst/>
            <a:rect l="l" t="t" r="r" b="b"/>
            <a:pathLst>
              <a:path h="3022600">
                <a:moveTo>
                  <a:pt x="0" y="0"/>
                </a:moveTo>
                <a:lnTo>
                  <a:pt x="0" y="3022015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16233" y="2944556"/>
            <a:ext cx="4663647" cy="2472476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30428" y="195530"/>
            <a:ext cx="7812024" cy="660437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/>
              <a:t>Basic</a:t>
            </a:r>
            <a:r>
              <a:rPr spc="-50" dirty="0"/>
              <a:t> </a:t>
            </a:r>
            <a:r>
              <a:rPr spc="5" dirty="0"/>
              <a:t>Graph</a:t>
            </a:r>
            <a:r>
              <a:rPr spc="-35" dirty="0"/>
              <a:t> </a:t>
            </a:r>
            <a:r>
              <a:rPr spc="-5" dirty="0"/>
              <a:t>Terminology</a:t>
            </a:r>
            <a:endParaRPr spc="5" dirty="0"/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00"/>
              </a:lnSpc>
            </a:pPr>
            <a:fld id="{81D60167-4931-47E6-BA6A-407CBD079E47}" type="slidenum">
              <a:rPr spc="15" dirty="0"/>
              <a:t>14</a:t>
            </a:fld>
            <a:endParaRPr spc="15" dirty="0"/>
          </a:p>
        </p:txBody>
      </p:sp>
      <p:sp>
        <p:nvSpPr>
          <p:cNvPr id="3" name="object 3"/>
          <p:cNvSpPr txBox="1"/>
          <p:nvPr/>
        </p:nvSpPr>
        <p:spPr>
          <a:xfrm>
            <a:off x="460044" y="1020306"/>
            <a:ext cx="8224520" cy="4052570"/>
          </a:xfrm>
          <a:prstGeom prst="rect">
            <a:avLst/>
          </a:prstGeom>
        </p:spPr>
        <p:txBody>
          <a:bodyPr vert="horz" wrap="square" lIns="0" tIns="800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30"/>
              </a:spcBef>
            </a:pPr>
            <a:r>
              <a:rPr sz="2800" b="1" spc="-10" dirty="0">
                <a:solidFill>
                  <a:srgbClr val="1F487C"/>
                </a:solidFill>
                <a:latin typeface="Times New Roman"/>
                <a:cs typeface="Times New Roman"/>
              </a:rPr>
              <a:t>Example</a:t>
            </a:r>
            <a:r>
              <a:rPr sz="2800" b="1" dirty="0">
                <a:solidFill>
                  <a:srgbClr val="1F487C"/>
                </a:solidFill>
                <a:latin typeface="Times New Roman"/>
                <a:cs typeface="Times New Roman"/>
              </a:rPr>
              <a:t> 2:</a:t>
            </a:r>
            <a:endParaRPr sz="2800">
              <a:latin typeface="Times New Roman"/>
              <a:cs typeface="Times New Roman"/>
            </a:endParaRPr>
          </a:p>
          <a:p>
            <a:pPr marL="12700" marR="5080">
              <a:lnSpc>
                <a:spcPct val="100400"/>
              </a:lnSpc>
              <a:spcBef>
                <a:spcPts val="470"/>
              </a:spcBef>
            </a:pPr>
            <a:r>
              <a:rPr sz="2600" spc="-5" dirty="0">
                <a:latin typeface="Times New Roman"/>
                <a:cs typeface="Times New Roman"/>
              </a:rPr>
              <a:t>What</a:t>
            </a:r>
            <a:r>
              <a:rPr sz="2600" spc="27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are</a:t>
            </a:r>
            <a:r>
              <a:rPr sz="2600" spc="25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the</a:t>
            </a:r>
            <a:r>
              <a:rPr sz="2600" spc="245" dirty="0">
                <a:latin typeface="Times New Roman"/>
                <a:cs typeface="Times New Roman"/>
              </a:rPr>
              <a:t> </a:t>
            </a:r>
            <a:r>
              <a:rPr sz="2600" spc="-30" dirty="0">
                <a:latin typeface="Times New Roman"/>
                <a:cs typeface="Times New Roman"/>
              </a:rPr>
              <a:t>degrees</a:t>
            </a:r>
            <a:r>
              <a:rPr sz="2600" spc="28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and</a:t>
            </a:r>
            <a:r>
              <a:rPr sz="2600" spc="28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what</a:t>
            </a:r>
            <a:r>
              <a:rPr sz="2600" spc="28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are</a:t>
            </a:r>
            <a:r>
              <a:rPr sz="2600" spc="24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the</a:t>
            </a:r>
            <a:r>
              <a:rPr sz="2600" spc="250" dirty="0">
                <a:latin typeface="Times New Roman"/>
                <a:cs typeface="Times New Roman"/>
              </a:rPr>
              <a:t> </a:t>
            </a:r>
            <a:r>
              <a:rPr sz="2600" spc="-20" dirty="0">
                <a:latin typeface="Times New Roman"/>
                <a:cs typeface="Times New Roman"/>
              </a:rPr>
              <a:t>neighborhoods</a:t>
            </a:r>
            <a:r>
              <a:rPr sz="2600" spc="285" dirty="0">
                <a:latin typeface="Times New Roman"/>
                <a:cs typeface="Times New Roman"/>
              </a:rPr>
              <a:t> </a:t>
            </a:r>
            <a:r>
              <a:rPr sz="2600" spc="-25" dirty="0">
                <a:latin typeface="Times New Roman"/>
                <a:cs typeface="Times New Roman"/>
              </a:rPr>
              <a:t>of</a:t>
            </a:r>
            <a:r>
              <a:rPr sz="2600" spc="28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the </a:t>
            </a:r>
            <a:r>
              <a:rPr sz="2600" spc="-635" dirty="0">
                <a:latin typeface="Times New Roman"/>
                <a:cs typeface="Times New Roman"/>
              </a:rPr>
              <a:t> </a:t>
            </a:r>
            <a:r>
              <a:rPr sz="2600" spc="-20" dirty="0">
                <a:latin typeface="Times New Roman"/>
                <a:cs typeface="Times New Roman"/>
              </a:rPr>
              <a:t>vertices</a:t>
            </a:r>
            <a:r>
              <a:rPr sz="2600" spc="9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in</a:t>
            </a:r>
            <a:r>
              <a:rPr sz="2600" spc="3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the</a:t>
            </a:r>
            <a:r>
              <a:rPr sz="2600" spc="-10" dirty="0">
                <a:latin typeface="Times New Roman"/>
                <a:cs typeface="Times New Roman"/>
              </a:rPr>
              <a:t> </a:t>
            </a:r>
            <a:r>
              <a:rPr sz="2600" spc="-15" dirty="0">
                <a:latin typeface="Times New Roman"/>
                <a:cs typeface="Times New Roman"/>
              </a:rPr>
              <a:t>following</a:t>
            </a:r>
            <a:r>
              <a:rPr sz="2600" spc="95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graph?</a:t>
            </a:r>
            <a:endParaRPr sz="2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700">
              <a:latin typeface="Times New Roman"/>
              <a:cs typeface="Times New Roman"/>
            </a:endParaRPr>
          </a:p>
          <a:p>
            <a:pPr marR="1381760" algn="r">
              <a:lnSpc>
                <a:spcPct val="100000"/>
              </a:lnSpc>
            </a:pPr>
            <a:r>
              <a:rPr sz="2400" spc="10" dirty="0">
                <a:latin typeface="Times New Roman"/>
                <a:cs typeface="Times New Roman"/>
              </a:rPr>
              <a:t>deg</a:t>
            </a:r>
            <a:r>
              <a:rPr sz="2400" spc="10" dirty="0">
                <a:latin typeface="Cambria Math"/>
                <a:cs typeface="Cambria Math"/>
              </a:rPr>
              <a:t>(𝑎)</a:t>
            </a:r>
            <a:r>
              <a:rPr sz="2400" dirty="0">
                <a:latin typeface="Cambria Math"/>
                <a:cs typeface="Cambria Math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=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6</a:t>
            </a:r>
            <a:endParaRPr sz="2400">
              <a:latin typeface="Times New Roman"/>
              <a:cs typeface="Times New Roman"/>
            </a:endParaRPr>
          </a:p>
          <a:p>
            <a:pPr marR="1386205" algn="r">
              <a:lnSpc>
                <a:spcPct val="100000"/>
              </a:lnSpc>
              <a:spcBef>
                <a:spcPts val="580"/>
              </a:spcBef>
            </a:pPr>
            <a:r>
              <a:rPr sz="2400" spc="10" dirty="0">
                <a:latin typeface="Times New Roman"/>
                <a:cs typeface="Times New Roman"/>
              </a:rPr>
              <a:t>deg</a:t>
            </a:r>
            <a:r>
              <a:rPr sz="2400" spc="10" dirty="0">
                <a:latin typeface="Cambria Math"/>
                <a:cs typeface="Cambria Math"/>
              </a:rPr>
              <a:t>(𝑏)</a:t>
            </a:r>
            <a:r>
              <a:rPr sz="2400" spc="5" dirty="0">
                <a:latin typeface="Cambria Math"/>
                <a:cs typeface="Cambria Math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=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6</a:t>
            </a:r>
            <a:endParaRPr sz="2400">
              <a:latin typeface="Times New Roman"/>
              <a:cs typeface="Times New Roman"/>
            </a:endParaRPr>
          </a:p>
          <a:p>
            <a:pPr marR="1417955" algn="r">
              <a:lnSpc>
                <a:spcPct val="100000"/>
              </a:lnSpc>
              <a:spcBef>
                <a:spcPts val="615"/>
              </a:spcBef>
            </a:pPr>
            <a:r>
              <a:rPr sz="2400" spc="10" dirty="0">
                <a:latin typeface="Times New Roman"/>
                <a:cs typeface="Times New Roman"/>
              </a:rPr>
              <a:t>deg</a:t>
            </a:r>
            <a:r>
              <a:rPr sz="2400" spc="10" dirty="0">
                <a:latin typeface="Cambria Math"/>
                <a:cs typeface="Cambria Math"/>
              </a:rPr>
              <a:t>(𝑐)</a:t>
            </a:r>
            <a:r>
              <a:rPr sz="2400" spc="-45" dirty="0">
                <a:latin typeface="Cambria Math"/>
                <a:cs typeface="Cambria Math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=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6</a:t>
            </a:r>
            <a:endParaRPr sz="2400">
              <a:latin typeface="Times New Roman"/>
              <a:cs typeface="Times New Roman"/>
            </a:endParaRPr>
          </a:p>
          <a:p>
            <a:pPr marR="1372235" algn="r">
              <a:lnSpc>
                <a:spcPct val="100000"/>
              </a:lnSpc>
              <a:spcBef>
                <a:spcPts val="615"/>
              </a:spcBef>
            </a:pPr>
            <a:r>
              <a:rPr sz="2400" spc="10" dirty="0">
                <a:latin typeface="Times New Roman"/>
                <a:cs typeface="Times New Roman"/>
              </a:rPr>
              <a:t>deg</a:t>
            </a:r>
            <a:r>
              <a:rPr sz="2400" spc="10" dirty="0">
                <a:latin typeface="Cambria Math"/>
                <a:cs typeface="Cambria Math"/>
              </a:rPr>
              <a:t>(𝑑)</a:t>
            </a:r>
            <a:r>
              <a:rPr sz="2400" spc="25" dirty="0">
                <a:latin typeface="Cambria Math"/>
                <a:cs typeface="Cambria Math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=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5</a:t>
            </a:r>
            <a:endParaRPr sz="2400">
              <a:latin typeface="Times New Roman"/>
              <a:cs typeface="Times New Roman"/>
            </a:endParaRPr>
          </a:p>
          <a:p>
            <a:pPr marR="1409065" algn="r">
              <a:lnSpc>
                <a:spcPct val="100000"/>
              </a:lnSpc>
              <a:spcBef>
                <a:spcPts val="580"/>
              </a:spcBef>
            </a:pPr>
            <a:r>
              <a:rPr sz="2400" spc="5" dirty="0">
                <a:latin typeface="Times New Roman"/>
                <a:cs typeface="Times New Roman"/>
              </a:rPr>
              <a:t>deg</a:t>
            </a:r>
            <a:r>
              <a:rPr sz="2400" spc="5" dirty="0">
                <a:latin typeface="Cambria Math"/>
                <a:cs typeface="Cambria Math"/>
              </a:rPr>
              <a:t>(𝑒)</a:t>
            </a:r>
            <a:r>
              <a:rPr sz="2400" spc="-15" dirty="0">
                <a:latin typeface="Cambria Math"/>
                <a:cs typeface="Cambria Math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=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3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408676" y="2921507"/>
            <a:ext cx="0" cy="3022600"/>
          </a:xfrm>
          <a:custGeom>
            <a:avLst/>
            <a:gdLst/>
            <a:ahLst/>
            <a:cxnLst/>
            <a:rect l="l" t="t" r="r" b="b"/>
            <a:pathLst>
              <a:path h="3022600">
                <a:moveTo>
                  <a:pt x="0" y="0"/>
                </a:moveTo>
                <a:lnTo>
                  <a:pt x="0" y="3022015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16233" y="2944556"/>
            <a:ext cx="4663647" cy="2472476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4804" y="179555"/>
            <a:ext cx="8037145" cy="660437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/>
              <a:t>Basic</a:t>
            </a:r>
            <a:r>
              <a:rPr spc="-45" dirty="0"/>
              <a:t> </a:t>
            </a:r>
            <a:r>
              <a:rPr spc="5" dirty="0"/>
              <a:t>Graph</a:t>
            </a:r>
            <a:r>
              <a:rPr spc="-30" dirty="0"/>
              <a:t> </a:t>
            </a:r>
            <a:r>
              <a:rPr spc="-5" dirty="0"/>
              <a:t>Terminology</a:t>
            </a:r>
            <a:endParaRPr dirty="0"/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00"/>
              </a:lnSpc>
            </a:pPr>
            <a:fld id="{81D60167-4931-47E6-BA6A-407CBD079E47}" type="slidenum">
              <a:rPr spc="15" dirty="0"/>
              <a:t>15</a:t>
            </a:fld>
            <a:endParaRPr spc="15" dirty="0"/>
          </a:p>
        </p:txBody>
      </p:sp>
      <p:sp>
        <p:nvSpPr>
          <p:cNvPr id="3" name="object 3"/>
          <p:cNvSpPr/>
          <p:nvPr/>
        </p:nvSpPr>
        <p:spPr>
          <a:xfrm>
            <a:off x="5408676" y="2921507"/>
            <a:ext cx="0" cy="3022600"/>
          </a:xfrm>
          <a:custGeom>
            <a:avLst/>
            <a:gdLst/>
            <a:ahLst/>
            <a:cxnLst/>
            <a:rect l="l" t="t" r="r" b="b"/>
            <a:pathLst>
              <a:path h="3022600">
                <a:moveTo>
                  <a:pt x="0" y="0"/>
                </a:moveTo>
                <a:lnTo>
                  <a:pt x="0" y="3022015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16233" y="2944556"/>
            <a:ext cx="4663647" cy="2472476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460044" y="1020306"/>
            <a:ext cx="8224520" cy="4052570"/>
          </a:xfrm>
          <a:prstGeom prst="rect">
            <a:avLst/>
          </a:prstGeom>
        </p:spPr>
        <p:txBody>
          <a:bodyPr vert="horz" wrap="square" lIns="0" tIns="800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30"/>
              </a:spcBef>
            </a:pPr>
            <a:r>
              <a:rPr sz="2800" b="1" spc="-10" dirty="0">
                <a:solidFill>
                  <a:srgbClr val="1F487C"/>
                </a:solidFill>
                <a:latin typeface="Times New Roman"/>
                <a:cs typeface="Times New Roman"/>
              </a:rPr>
              <a:t>Example </a:t>
            </a:r>
            <a:r>
              <a:rPr sz="2800" b="1" dirty="0">
                <a:solidFill>
                  <a:srgbClr val="1F487C"/>
                </a:solidFill>
                <a:latin typeface="Times New Roman"/>
                <a:cs typeface="Times New Roman"/>
              </a:rPr>
              <a:t>2:</a:t>
            </a:r>
            <a:endParaRPr sz="2800">
              <a:latin typeface="Times New Roman"/>
              <a:cs typeface="Times New Roman"/>
            </a:endParaRPr>
          </a:p>
          <a:p>
            <a:pPr marL="12700" marR="5080">
              <a:lnSpc>
                <a:spcPct val="100400"/>
              </a:lnSpc>
              <a:spcBef>
                <a:spcPts val="470"/>
              </a:spcBef>
            </a:pPr>
            <a:r>
              <a:rPr sz="2600" spc="-5" dirty="0">
                <a:latin typeface="Times New Roman"/>
                <a:cs typeface="Times New Roman"/>
              </a:rPr>
              <a:t>What</a:t>
            </a:r>
            <a:r>
              <a:rPr sz="2600" spc="27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are</a:t>
            </a:r>
            <a:r>
              <a:rPr sz="2600" spc="25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the</a:t>
            </a:r>
            <a:r>
              <a:rPr sz="2600" spc="245" dirty="0">
                <a:latin typeface="Times New Roman"/>
                <a:cs typeface="Times New Roman"/>
              </a:rPr>
              <a:t> </a:t>
            </a:r>
            <a:r>
              <a:rPr sz="2600" spc="-30" dirty="0">
                <a:latin typeface="Times New Roman"/>
                <a:cs typeface="Times New Roman"/>
              </a:rPr>
              <a:t>degrees</a:t>
            </a:r>
            <a:r>
              <a:rPr sz="2600" spc="28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and</a:t>
            </a:r>
            <a:r>
              <a:rPr sz="2600" spc="28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what</a:t>
            </a:r>
            <a:r>
              <a:rPr sz="2600" spc="28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are</a:t>
            </a:r>
            <a:r>
              <a:rPr sz="2600" spc="24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the</a:t>
            </a:r>
            <a:r>
              <a:rPr sz="2600" spc="250" dirty="0">
                <a:latin typeface="Times New Roman"/>
                <a:cs typeface="Times New Roman"/>
              </a:rPr>
              <a:t> </a:t>
            </a:r>
            <a:r>
              <a:rPr sz="2600" spc="-20" dirty="0">
                <a:latin typeface="Times New Roman"/>
                <a:cs typeface="Times New Roman"/>
              </a:rPr>
              <a:t>neighborhoods</a:t>
            </a:r>
            <a:r>
              <a:rPr sz="2600" spc="285" dirty="0">
                <a:latin typeface="Times New Roman"/>
                <a:cs typeface="Times New Roman"/>
              </a:rPr>
              <a:t> </a:t>
            </a:r>
            <a:r>
              <a:rPr sz="2600" spc="-25" dirty="0">
                <a:latin typeface="Times New Roman"/>
                <a:cs typeface="Times New Roman"/>
              </a:rPr>
              <a:t>of</a:t>
            </a:r>
            <a:r>
              <a:rPr sz="2600" spc="28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the </a:t>
            </a:r>
            <a:r>
              <a:rPr sz="2600" spc="-635" dirty="0">
                <a:latin typeface="Times New Roman"/>
                <a:cs typeface="Times New Roman"/>
              </a:rPr>
              <a:t> </a:t>
            </a:r>
            <a:r>
              <a:rPr sz="2600" spc="-20" dirty="0">
                <a:latin typeface="Times New Roman"/>
                <a:cs typeface="Times New Roman"/>
              </a:rPr>
              <a:t>vertices</a:t>
            </a:r>
            <a:r>
              <a:rPr sz="2600" spc="9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in</a:t>
            </a:r>
            <a:r>
              <a:rPr sz="2600" spc="3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the</a:t>
            </a:r>
            <a:r>
              <a:rPr sz="2600" spc="-10" dirty="0">
                <a:latin typeface="Times New Roman"/>
                <a:cs typeface="Times New Roman"/>
              </a:rPr>
              <a:t> </a:t>
            </a:r>
            <a:r>
              <a:rPr sz="2600" spc="-15" dirty="0">
                <a:latin typeface="Times New Roman"/>
                <a:cs typeface="Times New Roman"/>
              </a:rPr>
              <a:t>following</a:t>
            </a:r>
            <a:r>
              <a:rPr sz="2600" spc="95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graph?</a:t>
            </a:r>
            <a:endParaRPr sz="2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3750">
              <a:latin typeface="Times New Roman"/>
              <a:cs typeface="Times New Roman"/>
            </a:endParaRPr>
          </a:p>
          <a:p>
            <a:pPr marR="1814830" algn="r">
              <a:lnSpc>
                <a:spcPct val="100000"/>
              </a:lnSpc>
            </a:pPr>
            <a:r>
              <a:rPr sz="2400" spc="30" dirty="0">
                <a:latin typeface="Cambria Math"/>
                <a:cs typeface="Cambria Math"/>
              </a:rPr>
              <a:t>𝑁(𝑎)</a:t>
            </a:r>
            <a:r>
              <a:rPr sz="2400" spc="-15" dirty="0">
                <a:latin typeface="Cambria Math"/>
                <a:cs typeface="Cambria Math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=</a:t>
            </a:r>
            <a:endParaRPr sz="2400">
              <a:latin typeface="Times New Roman"/>
              <a:cs typeface="Times New Roman"/>
            </a:endParaRPr>
          </a:p>
          <a:p>
            <a:pPr marR="1819275" algn="r">
              <a:lnSpc>
                <a:spcPct val="100000"/>
              </a:lnSpc>
              <a:spcBef>
                <a:spcPts val="545"/>
              </a:spcBef>
            </a:pPr>
            <a:r>
              <a:rPr sz="2400" spc="30" dirty="0">
                <a:latin typeface="Cambria Math"/>
                <a:cs typeface="Cambria Math"/>
              </a:rPr>
              <a:t>𝑁(𝑏)</a:t>
            </a:r>
            <a:r>
              <a:rPr sz="2400" spc="-5" dirty="0">
                <a:latin typeface="Cambria Math"/>
                <a:cs typeface="Cambria Math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=</a:t>
            </a:r>
            <a:endParaRPr sz="2400">
              <a:latin typeface="Times New Roman"/>
              <a:cs typeface="Times New Roman"/>
            </a:endParaRPr>
          </a:p>
          <a:p>
            <a:pPr marR="1856105" algn="r">
              <a:lnSpc>
                <a:spcPct val="100000"/>
              </a:lnSpc>
              <a:spcBef>
                <a:spcPts val="615"/>
              </a:spcBef>
            </a:pPr>
            <a:r>
              <a:rPr sz="2400" spc="30" dirty="0">
                <a:latin typeface="Cambria Math"/>
                <a:cs typeface="Cambria Math"/>
              </a:rPr>
              <a:t>𝑁(𝑐)</a:t>
            </a:r>
            <a:r>
              <a:rPr sz="2400" spc="-55" dirty="0">
                <a:latin typeface="Cambria Math"/>
                <a:cs typeface="Cambria Math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=</a:t>
            </a:r>
            <a:endParaRPr sz="2400">
              <a:latin typeface="Times New Roman"/>
              <a:cs typeface="Times New Roman"/>
            </a:endParaRPr>
          </a:p>
          <a:p>
            <a:pPr marR="1805939" algn="r">
              <a:lnSpc>
                <a:spcPct val="100000"/>
              </a:lnSpc>
              <a:spcBef>
                <a:spcPts val="615"/>
              </a:spcBef>
            </a:pPr>
            <a:r>
              <a:rPr sz="2400" spc="35" dirty="0">
                <a:latin typeface="Cambria Math"/>
                <a:cs typeface="Cambria Math"/>
              </a:rPr>
              <a:t>𝑁(𝑑)</a:t>
            </a:r>
            <a:r>
              <a:rPr sz="2400" spc="40" dirty="0">
                <a:latin typeface="Cambria Math"/>
                <a:cs typeface="Cambria Math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=</a:t>
            </a:r>
            <a:endParaRPr sz="2400">
              <a:latin typeface="Times New Roman"/>
              <a:cs typeface="Times New Roman"/>
            </a:endParaRPr>
          </a:p>
          <a:p>
            <a:pPr marR="1846580" algn="r">
              <a:lnSpc>
                <a:spcPct val="100000"/>
              </a:lnSpc>
              <a:spcBef>
                <a:spcPts val="575"/>
              </a:spcBef>
            </a:pPr>
            <a:r>
              <a:rPr sz="2400" spc="30" dirty="0">
                <a:latin typeface="Cambria Math"/>
                <a:cs typeface="Cambria Math"/>
              </a:rPr>
              <a:t>𝑁(𝑒)</a:t>
            </a:r>
            <a:r>
              <a:rPr sz="2400" spc="-60" dirty="0">
                <a:latin typeface="Cambria Math"/>
                <a:cs typeface="Cambria Math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=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2000" y="359869"/>
            <a:ext cx="7354824" cy="660437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/>
              <a:t>Basic</a:t>
            </a:r>
            <a:r>
              <a:rPr spc="-50" dirty="0"/>
              <a:t> </a:t>
            </a:r>
            <a:r>
              <a:rPr spc="5" dirty="0"/>
              <a:t>Graph</a:t>
            </a:r>
            <a:r>
              <a:rPr spc="-35" dirty="0"/>
              <a:t> </a:t>
            </a:r>
            <a:r>
              <a:rPr spc="-5" dirty="0"/>
              <a:t>Terminology</a:t>
            </a:r>
            <a:endParaRPr spc="5" dirty="0"/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00"/>
              </a:lnSpc>
            </a:pPr>
            <a:fld id="{81D60167-4931-47E6-BA6A-407CBD079E47}" type="slidenum">
              <a:rPr spc="15" dirty="0"/>
              <a:t>16</a:t>
            </a:fld>
            <a:endParaRPr spc="15" dirty="0"/>
          </a:p>
        </p:txBody>
      </p:sp>
      <p:sp>
        <p:nvSpPr>
          <p:cNvPr id="3" name="object 3"/>
          <p:cNvSpPr/>
          <p:nvPr/>
        </p:nvSpPr>
        <p:spPr>
          <a:xfrm>
            <a:off x="5408676" y="2921507"/>
            <a:ext cx="0" cy="3022600"/>
          </a:xfrm>
          <a:custGeom>
            <a:avLst/>
            <a:gdLst/>
            <a:ahLst/>
            <a:cxnLst/>
            <a:rect l="l" t="t" r="r" b="b"/>
            <a:pathLst>
              <a:path h="3022600">
                <a:moveTo>
                  <a:pt x="0" y="0"/>
                </a:moveTo>
                <a:lnTo>
                  <a:pt x="0" y="3022015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16233" y="2944556"/>
            <a:ext cx="4663647" cy="2472476"/>
          </a:xfrm>
          <a:prstGeom prst="rect">
            <a:avLst/>
          </a:prstGeom>
        </p:spPr>
      </p:pic>
      <p:sp>
        <p:nvSpPr>
          <p:cNvPr id="5" name="object 5"/>
          <p:cNvSpPr/>
          <p:nvPr/>
        </p:nvSpPr>
        <p:spPr>
          <a:xfrm>
            <a:off x="6905370" y="3882516"/>
            <a:ext cx="941069" cy="285750"/>
          </a:xfrm>
          <a:custGeom>
            <a:avLst/>
            <a:gdLst/>
            <a:ahLst/>
            <a:cxnLst/>
            <a:rect l="l" t="t" r="r" b="b"/>
            <a:pathLst>
              <a:path w="941070" h="285750">
                <a:moveTo>
                  <a:pt x="848995" y="0"/>
                </a:moveTo>
                <a:lnTo>
                  <a:pt x="845057" y="0"/>
                </a:lnTo>
                <a:lnTo>
                  <a:pt x="845057" y="11302"/>
                </a:lnTo>
                <a:lnTo>
                  <a:pt x="847344" y="11302"/>
                </a:lnTo>
                <a:lnTo>
                  <a:pt x="857607" y="12015"/>
                </a:lnTo>
                <a:lnTo>
                  <a:pt x="890508" y="37655"/>
                </a:lnTo>
                <a:lnTo>
                  <a:pt x="893572" y="59943"/>
                </a:lnTo>
                <a:lnTo>
                  <a:pt x="893381" y="65492"/>
                </a:lnTo>
                <a:lnTo>
                  <a:pt x="892810" y="71659"/>
                </a:lnTo>
                <a:lnTo>
                  <a:pt x="891857" y="78446"/>
                </a:lnTo>
                <a:lnTo>
                  <a:pt x="890524" y="85851"/>
                </a:lnTo>
                <a:lnTo>
                  <a:pt x="888619" y="96138"/>
                </a:lnTo>
                <a:lnTo>
                  <a:pt x="887602" y="103504"/>
                </a:lnTo>
                <a:lnTo>
                  <a:pt x="887602" y="116331"/>
                </a:lnTo>
                <a:lnTo>
                  <a:pt x="890015" y="123316"/>
                </a:lnTo>
                <a:lnTo>
                  <a:pt x="895096" y="128650"/>
                </a:lnTo>
                <a:lnTo>
                  <a:pt x="900049" y="134111"/>
                </a:lnTo>
                <a:lnTo>
                  <a:pt x="906018" y="138175"/>
                </a:lnTo>
                <a:lnTo>
                  <a:pt x="912876" y="140715"/>
                </a:lnTo>
                <a:lnTo>
                  <a:pt x="912876" y="143382"/>
                </a:lnTo>
                <a:lnTo>
                  <a:pt x="906018" y="146049"/>
                </a:lnTo>
                <a:lnTo>
                  <a:pt x="900049" y="149986"/>
                </a:lnTo>
                <a:lnTo>
                  <a:pt x="895096" y="155447"/>
                </a:lnTo>
                <a:lnTo>
                  <a:pt x="890015" y="160908"/>
                </a:lnTo>
                <a:lnTo>
                  <a:pt x="887602" y="167893"/>
                </a:lnTo>
                <a:lnTo>
                  <a:pt x="887602" y="180720"/>
                </a:lnTo>
                <a:lnTo>
                  <a:pt x="888619" y="188086"/>
                </a:lnTo>
                <a:lnTo>
                  <a:pt x="890524" y="198373"/>
                </a:lnTo>
                <a:lnTo>
                  <a:pt x="891857" y="205706"/>
                </a:lnTo>
                <a:lnTo>
                  <a:pt x="892810" y="212455"/>
                </a:lnTo>
                <a:lnTo>
                  <a:pt x="893381" y="218608"/>
                </a:lnTo>
                <a:lnTo>
                  <a:pt x="893572" y="224154"/>
                </a:lnTo>
                <a:lnTo>
                  <a:pt x="892808" y="236702"/>
                </a:lnTo>
                <a:lnTo>
                  <a:pt x="866679" y="271017"/>
                </a:lnTo>
                <a:lnTo>
                  <a:pt x="847344" y="273811"/>
                </a:lnTo>
                <a:lnTo>
                  <a:pt x="845057" y="273811"/>
                </a:lnTo>
                <a:lnTo>
                  <a:pt x="845057" y="285241"/>
                </a:lnTo>
                <a:lnTo>
                  <a:pt x="848995" y="285241"/>
                </a:lnTo>
                <a:lnTo>
                  <a:pt x="865425" y="284025"/>
                </a:lnTo>
                <a:lnTo>
                  <a:pt x="901573" y="269112"/>
                </a:lnTo>
                <a:lnTo>
                  <a:pt x="918972" y="221487"/>
                </a:lnTo>
                <a:lnTo>
                  <a:pt x="918755" y="215082"/>
                </a:lnTo>
                <a:lnTo>
                  <a:pt x="918098" y="208248"/>
                </a:lnTo>
                <a:lnTo>
                  <a:pt x="916989" y="200985"/>
                </a:lnTo>
                <a:lnTo>
                  <a:pt x="915415" y="193293"/>
                </a:lnTo>
                <a:lnTo>
                  <a:pt x="913129" y="182625"/>
                </a:lnTo>
                <a:lnTo>
                  <a:pt x="911986" y="175640"/>
                </a:lnTo>
                <a:lnTo>
                  <a:pt x="911986" y="165099"/>
                </a:lnTo>
                <a:lnTo>
                  <a:pt x="914273" y="159511"/>
                </a:lnTo>
                <a:lnTo>
                  <a:pt x="919099" y="155193"/>
                </a:lnTo>
                <a:lnTo>
                  <a:pt x="923798" y="150875"/>
                </a:lnTo>
                <a:lnTo>
                  <a:pt x="930909" y="148462"/>
                </a:lnTo>
                <a:lnTo>
                  <a:pt x="940561" y="148208"/>
                </a:lnTo>
                <a:lnTo>
                  <a:pt x="940561" y="136016"/>
                </a:lnTo>
                <a:lnTo>
                  <a:pt x="930909" y="135635"/>
                </a:lnTo>
                <a:lnTo>
                  <a:pt x="923798" y="133349"/>
                </a:lnTo>
                <a:lnTo>
                  <a:pt x="919099" y="129031"/>
                </a:lnTo>
                <a:lnTo>
                  <a:pt x="914273" y="124713"/>
                </a:lnTo>
                <a:lnTo>
                  <a:pt x="911986" y="118998"/>
                </a:lnTo>
                <a:lnTo>
                  <a:pt x="911986" y="108584"/>
                </a:lnTo>
                <a:lnTo>
                  <a:pt x="913129" y="101472"/>
                </a:lnTo>
                <a:lnTo>
                  <a:pt x="915415" y="90931"/>
                </a:lnTo>
                <a:lnTo>
                  <a:pt x="916989" y="83238"/>
                </a:lnTo>
                <a:lnTo>
                  <a:pt x="918098" y="75961"/>
                </a:lnTo>
                <a:lnTo>
                  <a:pt x="918755" y="69089"/>
                </a:lnTo>
                <a:lnTo>
                  <a:pt x="918972" y="62610"/>
                </a:lnTo>
                <a:lnTo>
                  <a:pt x="917878" y="48061"/>
                </a:lnTo>
                <a:lnTo>
                  <a:pt x="891714" y="9269"/>
                </a:lnTo>
                <a:lnTo>
                  <a:pt x="865425" y="1216"/>
                </a:lnTo>
                <a:lnTo>
                  <a:pt x="848995" y="0"/>
                </a:lnTo>
                <a:close/>
              </a:path>
              <a:path w="941070" h="285750">
                <a:moveTo>
                  <a:pt x="95376" y="0"/>
                </a:moveTo>
                <a:lnTo>
                  <a:pt x="91439" y="0"/>
                </a:lnTo>
                <a:lnTo>
                  <a:pt x="75009" y="1216"/>
                </a:lnTo>
                <a:lnTo>
                  <a:pt x="38861" y="16128"/>
                </a:lnTo>
                <a:lnTo>
                  <a:pt x="21664" y="59816"/>
                </a:lnTo>
                <a:lnTo>
                  <a:pt x="21559" y="65365"/>
                </a:lnTo>
                <a:lnTo>
                  <a:pt x="21679" y="68909"/>
                </a:lnTo>
                <a:lnTo>
                  <a:pt x="22336" y="75787"/>
                </a:lnTo>
                <a:lnTo>
                  <a:pt x="23445" y="83093"/>
                </a:lnTo>
                <a:lnTo>
                  <a:pt x="25019" y="90804"/>
                </a:lnTo>
                <a:lnTo>
                  <a:pt x="27304" y="101345"/>
                </a:lnTo>
                <a:lnTo>
                  <a:pt x="28575" y="108457"/>
                </a:lnTo>
                <a:lnTo>
                  <a:pt x="28575" y="118871"/>
                </a:lnTo>
                <a:lnTo>
                  <a:pt x="26161" y="124459"/>
                </a:lnTo>
                <a:lnTo>
                  <a:pt x="21462" y="128904"/>
                </a:lnTo>
                <a:lnTo>
                  <a:pt x="16636" y="133222"/>
                </a:lnTo>
                <a:lnTo>
                  <a:pt x="9525" y="135508"/>
                </a:lnTo>
                <a:lnTo>
                  <a:pt x="0" y="135762"/>
                </a:lnTo>
                <a:lnTo>
                  <a:pt x="0" y="148081"/>
                </a:lnTo>
                <a:lnTo>
                  <a:pt x="28575" y="164972"/>
                </a:lnTo>
                <a:lnTo>
                  <a:pt x="28575" y="175386"/>
                </a:lnTo>
                <a:lnTo>
                  <a:pt x="27304" y="182498"/>
                </a:lnTo>
                <a:lnTo>
                  <a:pt x="25019" y="193039"/>
                </a:lnTo>
                <a:lnTo>
                  <a:pt x="23445" y="200804"/>
                </a:lnTo>
                <a:lnTo>
                  <a:pt x="22336" y="208105"/>
                </a:lnTo>
                <a:lnTo>
                  <a:pt x="21679" y="214953"/>
                </a:lnTo>
                <a:lnTo>
                  <a:pt x="21462" y="221360"/>
                </a:lnTo>
                <a:lnTo>
                  <a:pt x="22556" y="236483"/>
                </a:lnTo>
                <a:lnTo>
                  <a:pt x="48720" y="275972"/>
                </a:lnTo>
                <a:lnTo>
                  <a:pt x="91439" y="285241"/>
                </a:lnTo>
                <a:lnTo>
                  <a:pt x="95376" y="285241"/>
                </a:lnTo>
                <a:lnTo>
                  <a:pt x="95376" y="273811"/>
                </a:lnTo>
                <a:lnTo>
                  <a:pt x="93090" y="273811"/>
                </a:lnTo>
                <a:lnTo>
                  <a:pt x="82827" y="273117"/>
                </a:lnTo>
                <a:lnTo>
                  <a:pt x="49974" y="247268"/>
                </a:lnTo>
                <a:lnTo>
                  <a:pt x="46862" y="224027"/>
                </a:lnTo>
                <a:lnTo>
                  <a:pt x="47053" y="218479"/>
                </a:lnTo>
                <a:lnTo>
                  <a:pt x="47624" y="212312"/>
                </a:lnTo>
                <a:lnTo>
                  <a:pt x="48577" y="205525"/>
                </a:lnTo>
                <a:lnTo>
                  <a:pt x="49910" y="198119"/>
                </a:lnTo>
                <a:lnTo>
                  <a:pt x="51943" y="187959"/>
                </a:lnTo>
                <a:lnTo>
                  <a:pt x="52958" y="180593"/>
                </a:lnTo>
                <a:lnTo>
                  <a:pt x="52958" y="167766"/>
                </a:lnTo>
                <a:lnTo>
                  <a:pt x="50419" y="160781"/>
                </a:lnTo>
                <a:lnTo>
                  <a:pt x="45465" y="155320"/>
                </a:lnTo>
                <a:lnTo>
                  <a:pt x="40385" y="149859"/>
                </a:lnTo>
                <a:lnTo>
                  <a:pt x="34544" y="145922"/>
                </a:lnTo>
                <a:lnTo>
                  <a:pt x="27558" y="143255"/>
                </a:lnTo>
                <a:lnTo>
                  <a:pt x="27558" y="140588"/>
                </a:lnTo>
                <a:lnTo>
                  <a:pt x="52958" y="116204"/>
                </a:lnTo>
                <a:lnTo>
                  <a:pt x="52958" y="103250"/>
                </a:lnTo>
                <a:lnTo>
                  <a:pt x="51943" y="96011"/>
                </a:lnTo>
                <a:lnTo>
                  <a:pt x="49910" y="85724"/>
                </a:lnTo>
                <a:lnTo>
                  <a:pt x="48577" y="78319"/>
                </a:lnTo>
                <a:lnTo>
                  <a:pt x="47624" y="71532"/>
                </a:lnTo>
                <a:lnTo>
                  <a:pt x="47053" y="65365"/>
                </a:lnTo>
                <a:lnTo>
                  <a:pt x="46862" y="59816"/>
                </a:lnTo>
                <a:lnTo>
                  <a:pt x="47644" y="47787"/>
                </a:lnTo>
                <a:lnTo>
                  <a:pt x="73755" y="14144"/>
                </a:lnTo>
                <a:lnTo>
                  <a:pt x="93090" y="11302"/>
                </a:lnTo>
                <a:lnTo>
                  <a:pt x="95376" y="11302"/>
                </a:lnTo>
                <a:lnTo>
                  <a:pt x="953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914515" y="4764913"/>
            <a:ext cx="972819" cy="285750"/>
          </a:xfrm>
          <a:custGeom>
            <a:avLst/>
            <a:gdLst/>
            <a:ahLst/>
            <a:cxnLst/>
            <a:rect l="l" t="t" r="r" b="b"/>
            <a:pathLst>
              <a:path w="972820" h="285750">
                <a:moveTo>
                  <a:pt x="880999" y="0"/>
                </a:moveTo>
                <a:lnTo>
                  <a:pt x="877061" y="0"/>
                </a:lnTo>
                <a:lnTo>
                  <a:pt x="877061" y="11303"/>
                </a:lnTo>
                <a:lnTo>
                  <a:pt x="879348" y="11303"/>
                </a:lnTo>
                <a:lnTo>
                  <a:pt x="889611" y="12015"/>
                </a:lnTo>
                <a:lnTo>
                  <a:pt x="922512" y="37655"/>
                </a:lnTo>
                <a:lnTo>
                  <a:pt x="925576" y="59943"/>
                </a:lnTo>
                <a:lnTo>
                  <a:pt x="925385" y="65492"/>
                </a:lnTo>
                <a:lnTo>
                  <a:pt x="924814" y="71659"/>
                </a:lnTo>
                <a:lnTo>
                  <a:pt x="923861" y="78446"/>
                </a:lnTo>
                <a:lnTo>
                  <a:pt x="922527" y="85851"/>
                </a:lnTo>
                <a:lnTo>
                  <a:pt x="920623" y="96138"/>
                </a:lnTo>
                <a:lnTo>
                  <a:pt x="919606" y="103505"/>
                </a:lnTo>
                <a:lnTo>
                  <a:pt x="919606" y="116331"/>
                </a:lnTo>
                <a:lnTo>
                  <a:pt x="922019" y="123317"/>
                </a:lnTo>
                <a:lnTo>
                  <a:pt x="927100" y="128650"/>
                </a:lnTo>
                <a:lnTo>
                  <a:pt x="932052" y="134112"/>
                </a:lnTo>
                <a:lnTo>
                  <a:pt x="938021" y="138175"/>
                </a:lnTo>
                <a:lnTo>
                  <a:pt x="944879" y="140716"/>
                </a:lnTo>
                <a:lnTo>
                  <a:pt x="944879" y="143382"/>
                </a:lnTo>
                <a:lnTo>
                  <a:pt x="938021" y="146050"/>
                </a:lnTo>
                <a:lnTo>
                  <a:pt x="932052" y="149987"/>
                </a:lnTo>
                <a:lnTo>
                  <a:pt x="927100" y="155448"/>
                </a:lnTo>
                <a:lnTo>
                  <a:pt x="922019" y="160909"/>
                </a:lnTo>
                <a:lnTo>
                  <a:pt x="919606" y="167894"/>
                </a:lnTo>
                <a:lnTo>
                  <a:pt x="919606" y="180720"/>
                </a:lnTo>
                <a:lnTo>
                  <a:pt x="920623" y="188087"/>
                </a:lnTo>
                <a:lnTo>
                  <a:pt x="922527" y="198374"/>
                </a:lnTo>
                <a:lnTo>
                  <a:pt x="923861" y="205706"/>
                </a:lnTo>
                <a:lnTo>
                  <a:pt x="924814" y="212455"/>
                </a:lnTo>
                <a:lnTo>
                  <a:pt x="925385" y="218608"/>
                </a:lnTo>
                <a:lnTo>
                  <a:pt x="925576" y="224155"/>
                </a:lnTo>
                <a:lnTo>
                  <a:pt x="924812" y="236702"/>
                </a:lnTo>
                <a:lnTo>
                  <a:pt x="898683" y="271018"/>
                </a:lnTo>
                <a:lnTo>
                  <a:pt x="879348" y="273812"/>
                </a:lnTo>
                <a:lnTo>
                  <a:pt x="877061" y="273812"/>
                </a:lnTo>
                <a:lnTo>
                  <a:pt x="877061" y="285242"/>
                </a:lnTo>
                <a:lnTo>
                  <a:pt x="880999" y="285242"/>
                </a:lnTo>
                <a:lnTo>
                  <a:pt x="897429" y="284025"/>
                </a:lnTo>
                <a:lnTo>
                  <a:pt x="933576" y="269113"/>
                </a:lnTo>
                <a:lnTo>
                  <a:pt x="950976" y="221487"/>
                </a:lnTo>
                <a:lnTo>
                  <a:pt x="950759" y="215082"/>
                </a:lnTo>
                <a:lnTo>
                  <a:pt x="950102" y="208248"/>
                </a:lnTo>
                <a:lnTo>
                  <a:pt x="948993" y="200985"/>
                </a:lnTo>
                <a:lnTo>
                  <a:pt x="947419" y="193294"/>
                </a:lnTo>
                <a:lnTo>
                  <a:pt x="945133" y="182625"/>
                </a:lnTo>
                <a:lnTo>
                  <a:pt x="943990" y="175641"/>
                </a:lnTo>
                <a:lnTo>
                  <a:pt x="943990" y="165100"/>
                </a:lnTo>
                <a:lnTo>
                  <a:pt x="946276" y="159512"/>
                </a:lnTo>
                <a:lnTo>
                  <a:pt x="951102" y="155194"/>
                </a:lnTo>
                <a:lnTo>
                  <a:pt x="955801" y="150875"/>
                </a:lnTo>
                <a:lnTo>
                  <a:pt x="962913" y="148462"/>
                </a:lnTo>
                <a:lnTo>
                  <a:pt x="972565" y="148209"/>
                </a:lnTo>
                <a:lnTo>
                  <a:pt x="972565" y="136017"/>
                </a:lnTo>
                <a:lnTo>
                  <a:pt x="962913" y="135636"/>
                </a:lnTo>
                <a:lnTo>
                  <a:pt x="955801" y="133350"/>
                </a:lnTo>
                <a:lnTo>
                  <a:pt x="951102" y="129031"/>
                </a:lnTo>
                <a:lnTo>
                  <a:pt x="946276" y="124713"/>
                </a:lnTo>
                <a:lnTo>
                  <a:pt x="943990" y="118999"/>
                </a:lnTo>
                <a:lnTo>
                  <a:pt x="943990" y="108585"/>
                </a:lnTo>
                <a:lnTo>
                  <a:pt x="945133" y="101473"/>
                </a:lnTo>
                <a:lnTo>
                  <a:pt x="947419" y="90931"/>
                </a:lnTo>
                <a:lnTo>
                  <a:pt x="948993" y="83238"/>
                </a:lnTo>
                <a:lnTo>
                  <a:pt x="950102" y="75961"/>
                </a:lnTo>
                <a:lnTo>
                  <a:pt x="950759" y="69089"/>
                </a:lnTo>
                <a:lnTo>
                  <a:pt x="950976" y="62611"/>
                </a:lnTo>
                <a:lnTo>
                  <a:pt x="949882" y="48061"/>
                </a:lnTo>
                <a:lnTo>
                  <a:pt x="923718" y="9269"/>
                </a:lnTo>
                <a:lnTo>
                  <a:pt x="897429" y="1216"/>
                </a:lnTo>
                <a:lnTo>
                  <a:pt x="880999" y="0"/>
                </a:lnTo>
                <a:close/>
              </a:path>
              <a:path w="972820" h="285750">
                <a:moveTo>
                  <a:pt x="95376" y="0"/>
                </a:moveTo>
                <a:lnTo>
                  <a:pt x="91439" y="0"/>
                </a:lnTo>
                <a:lnTo>
                  <a:pt x="75009" y="1216"/>
                </a:lnTo>
                <a:lnTo>
                  <a:pt x="38861" y="16129"/>
                </a:lnTo>
                <a:lnTo>
                  <a:pt x="21664" y="59817"/>
                </a:lnTo>
                <a:lnTo>
                  <a:pt x="21559" y="65365"/>
                </a:lnTo>
                <a:lnTo>
                  <a:pt x="21679" y="68909"/>
                </a:lnTo>
                <a:lnTo>
                  <a:pt x="22336" y="75787"/>
                </a:lnTo>
                <a:lnTo>
                  <a:pt x="23445" y="83093"/>
                </a:lnTo>
                <a:lnTo>
                  <a:pt x="25018" y="90805"/>
                </a:lnTo>
                <a:lnTo>
                  <a:pt x="27304" y="101345"/>
                </a:lnTo>
                <a:lnTo>
                  <a:pt x="28575" y="108457"/>
                </a:lnTo>
                <a:lnTo>
                  <a:pt x="28575" y="118872"/>
                </a:lnTo>
                <a:lnTo>
                  <a:pt x="26161" y="124460"/>
                </a:lnTo>
                <a:lnTo>
                  <a:pt x="21462" y="128905"/>
                </a:lnTo>
                <a:lnTo>
                  <a:pt x="16636" y="133223"/>
                </a:lnTo>
                <a:lnTo>
                  <a:pt x="9525" y="135509"/>
                </a:lnTo>
                <a:lnTo>
                  <a:pt x="0" y="135762"/>
                </a:lnTo>
                <a:lnTo>
                  <a:pt x="0" y="148081"/>
                </a:lnTo>
                <a:lnTo>
                  <a:pt x="28575" y="164973"/>
                </a:lnTo>
                <a:lnTo>
                  <a:pt x="28575" y="175387"/>
                </a:lnTo>
                <a:lnTo>
                  <a:pt x="27304" y="182499"/>
                </a:lnTo>
                <a:lnTo>
                  <a:pt x="25018" y="193039"/>
                </a:lnTo>
                <a:lnTo>
                  <a:pt x="23445" y="200804"/>
                </a:lnTo>
                <a:lnTo>
                  <a:pt x="22336" y="208105"/>
                </a:lnTo>
                <a:lnTo>
                  <a:pt x="21679" y="214953"/>
                </a:lnTo>
                <a:lnTo>
                  <a:pt x="21462" y="221361"/>
                </a:lnTo>
                <a:lnTo>
                  <a:pt x="22556" y="236483"/>
                </a:lnTo>
                <a:lnTo>
                  <a:pt x="48720" y="275972"/>
                </a:lnTo>
                <a:lnTo>
                  <a:pt x="91439" y="285242"/>
                </a:lnTo>
                <a:lnTo>
                  <a:pt x="95376" y="285242"/>
                </a:lnTo>
                <a:lnTo>
                  <a:pt x="95376" y="273812"/>
                </a:lnTo>
                <a:lnTo>
                  <a:pt x="93090" y="273812"/>
                </a:lnTo>
                <a:lnTo>
                  <a:pt x="82827" y="273117"/>
                </a:lnTo>
                <a:lnTo>
                  <a:pt x="49974" y="247269"/>
                </a:lnTo>
                <a:lnTo>
                  <a:pt x="46862" y="224028"/>
                </a:lnTo>
                <a:lnTo>
                  <a:pt x="47053" y="218479"/>
                </a:lnTo>
                <a:lnTo>
                  <a:pt x="47624" y="212312"/>
                </a:lnTo>
                <a:lnTo>
                  <a:pt x="48577" y="205525"/>
                </a:lnTo>
                <a:lnTo>
                  <a:pt x="49910" y="198119"/>
                </a:lnTo>
                <a:lnTo>
                  <a:pt x="51942" y="187960"/>
                </a:lnTo>
                <a:lnTo>
                  <a:pt x="52958" y="180594"/>
                </a:lnTo>
                <a:lnTo>
                  <a:pt x="52958" y="167767"/>
                </a:lnTo>
                <a:lnTo>
                  <a:pt x="50418" y="160781"/>
                </a:lnTo>
                <a:lnTo>
                  <a:pt x="45465" y="155320"/>
                </a:lnTo>
                <a:lnTo>
                  <a:pt x="40385" y="149860"/>
                </a:lnTo>
                <a:lnTo>
                  <a:pt x="34543" y="145923"/>
                </a:lnTo>
                <a:lnTo>
                  <a:pt x="27558" y="143256"/>
                </a:lnTo>
                <a:lnTo>
                  <a:pt x="27558" y="140588"/>
                </a:lnTo>
                <a:lnTo>
                  <a:pt x="52958" y="116205"/>
                </a:lnTo>
                <a:lnTo>
                  <a:pt x="52958" y="103250"/>
                </a:lnTo>
                <a:lnTo>
                  <a:pt x="51942" y="96012"/>
                </a:lnTo>
                <a:lnTo>
                  <a:pt x="49910" y="85725"/>
                </a:lnTo>
                <a:lnTo>
                  <a:pt x="48577" y="78319"/>
                </a:lnTo>
                <a:lnTo>
                  <a:pt x="47624" y="71532"/>
                </a:lnTo>
                <a:lnTo>
                  <a:pt x="47053" y="65365"/>
                </a:lnTo>
                <a:lnTo>
                  <a:pt x="46862" y="59817"/>
                </a:lnTo>
                <a:lnTo>
                  <a:pt x="47644" y="47787"/>
                </a:lnTo>
                <a:lnTo>
                  <a:pt x="73755" y="14144"/>
                </a:lnTo>
                <a:lnTo>
                  <a:pt x="93090" y="11303"/>
                </a:lnTo>
                <a:lnTo>
                  <a:pt x="95376" y="11303"/>
                </a:lnTo>
                <a:lnTo>
                  <a:pt x="953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460044" y="1020306"/>
            <a:ext cx="8224520" cy="4052570"/>
          </a:xfrm>
          <a:prstGeom prst="rect">
            <a:avLst/>
          </a:prstGeom>
        </p:spPr>
        <p:txBody>
          <a:bodyPr vert="horz" wrap="square" lIns="0" tIns="800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30"/>
              </a:spcBef>
            </a:pPr>
            <a:r>
              <a:rPr sz="2800" b="1" spc="-10" dirty="0">
                <a:solidFill>
                  <a:srgbClr val="1F487C"/>
                </a:solidFill>
                <a:latin typeface="Times New Roman"/>
                <a:cs typeface="Times New Roman"/>
              </a:rPr>
              <a:t>Example</a:t>
            </a:r>
            <a:r>
              <a:rPr sz="2800" b="1" dirty="0">
                <a:solidFill>
                  <a:srgbClr val="1F487C"/>
                </a:solidFill>
                <a:latin typeface="Times New Roman"/>
                <a:cs typeface="Times New Roman"/>
              </a:rPr>
              <a:t> 2:</a:t>
            </a:r>
            <a:endParaRPr sz="2800">
              <a:latin typeface="Times New Roman"/>
              <a:cs typeface="Times New Roman"/>
            </a:endParaRPr>
          </a:p>
          <a:p>
            <a:pPr marL="12700" marR="5080">
              <a:lnSpc>
                <a:spcPct val="100400"/>
              </a:lnSpc>
              <a:spcBef>
                <a:spcPts val="470"/>
              </a:spcBef>
            </a:pPr>
            <a:r>
              <a:rPr sz="2600" spc="-5" dirty="0">
                <a:latin typeface="Times New Roman"/>
                <a:cs typeface="Times New Roman"/>
              </a:rPr>
              <a:t>What</a:t>
            </a:r>
            <a:r>
              <a:rPr sz="2600" spc="27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are</a:t>
            </a:r>
            <a:r>
              <a:rPr sz="2600" spc="25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the</a:t>
            </a:r>
            <a:r>
              <a:rPr sz="2600" spc="245" dirty="0">
                <a:latin typeface="Times New Roman"/>
                <a:cs typeface="Times New Roman"/>
              </a:rPr>
              <a:t> </a:t>
            </a:r>
            <a:r>
              <a:rPr sz="2600" spc="-30" dirty="0">
                <a:latin typeface="Times New Roman"/>
                <a:cs typeface="Times New Roman"/>
              </a:rPr>
              <a:t>degrees</a:t>
            </a:r>
            <a:r>
              <a:rPr sz="2600" spc="28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and</a:t>
            </a:r>
            <a:r>
              <a:rPr sz="2600" spc="28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what</a:t>
            </a:r>
            <a:r>
              <a:rPr sz="2600" spc="28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are</a:t>
            </a:r>
            <a:r>
              <a:rPr sz="2600" spc="24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the</a:t>
            </a:r>
            <a:r>
              <a:rPr sz="2600" spc="250" dirty="0">
                <a:latin typeface="Times New Roman"/>
                <a:cs typeface="Times New Roman"/>
              </a:rPr>
              <a:t> </a:t>
            </a:r>
            <a:r>
              <a:rPr sz="2600" spc="-20" dirty="0">
                <a:latin typeface="Times New Roman"/>
                <a:cs typeface="Times New Roman"/>
              </a:rPr>
              <a:t>neighborhoods</a:t>
            </a:r>
            <a:r>
              <a:rPr sz="2600" spc="285" dirty="0">
                <a:latin typeface="Times New Roman"/>
                <a:cs typeface="Times New Roman"/>
              </a:rPr>
              <a:t> </a:t>
            </a:r>
            <a:r>
              <a:rPr sz="2600" spc="-25" dirty="0">
                <a:latin typeface="Times New Roman"/>
                <a:cs typeface="Times New Roman"/>
              </a:rPr>
              <a:t>of</a:t>
            </a:r>
            <a:r>
              <a:rPr sz="2600" spc="28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the </a:t>
            </a:r>
            <a:r>
              <a:rPr sz="2600" spc="-635" dirty="0">
                <a:latin typeface="Times New Roman"/>
                <a:cs typeface="Times New Roman"/>
              </a:rPr>
              <a:t> </a:t>
            </a:r>
            <a:r>
              <a:rPr sz="2600" spc="-20" dirty="0">
                <a:latin typeface="Times New Roman"/>
                <a:cs typeface="Times New Roman"/>
              </a:rPr>
              <a:t>vertices</a:t>
            </a:r>
            <a:r>
              <a:rPr sz="2600" spc="9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in</a:t>
            </a:r>
            <a:r>
              <a:rPr sz="2600" spc="3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the</a:t>
            </a:r>
            <a:r>
              <a:rPr sz="2600" spc="-10" dirty="0">
                <a:latin typeface="Times New Roman"/>
                <a:cs typeface="Times New Roman"/>
              </a:rPr>
              <a:t> </a:t>
            </a:r>
            <a:r>
              <a:rPr sz="2600" spc="-15" dirty="0">
                <a:latin typeface="Times New Roman"/>
                <a:cs typeface="Times New Roman"/>
              </a:rPr>
              <a:t>following</a:t>
            </a:r>
            <a:r>
              <a:rPr sz="2600" spc="95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graph?</a:t>
            </a:r>
            <a:endParaRPr sz="2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700">
              <a:latin typeface="Times New Roman"/>
              <a:cs typeface="Times New Roman"/>
            </a:endParaRPr>
          </a:p>
          <a:p>
            <a:pPr marL="5487670">
              <a:lnSpc>
                <a:spcPct val="100000"/>
              </a:lnSpc>
            </a:pPr>
            <a:r>
              <a:rPr sz="2400" spc="75" dirty="0">
                <a:latin typeface="Cambria Math"/>
                <a:cs typeface="Cambria Math"/>
              </a:rPr>
              <a:t>𝑁</a:t>
            </a:r>
            <a:r>
              <a:rPr sz="2400" spc="10" dirty="0">
                <a:latin typeface="Cambria Math"/>
                <a:cs typeface="Cambria Math"/>
              </a:rPr>
              <a:t>(</a:t>
            </a:r>
            <a:r>
              <a:rPr sz="2400" spc="30" dirty="0">
                <a:latin typeface="Cambria Math"/>
                <a:cs typeface="Cambria Math"/>
              </a:rPr>
              <a:t>𝑎</a:t>
            </a:r>
            <a:r>
              <a:rPr sz="2400" spc="5" dirty="0">
                <a:latin typeface="Cambria Math"/>
                <a:cs typeface="Cambria Math"/>
              </a:rPr>
              <a:t>)</a:t>
            </a:r>
            <a:r>
              <a:rPr sz="2400" spc="85" dirty="0">
                <a:latin typeface="Cambria Math"/>
                <a:cs typeface="Cambria Math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=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5" dirty="0">
                <a:latin typeface="Cambria Math"/>
                <a:cs typeface="Cambria Math"/>
              </a:rPr>
              <a:t>{</a:t>
            </a:r>
            <a:r>
              <a:rPr sz="2400" spc="30" dirty="0">
                <a:latin typeface="Cambria Math"/>
                <a:cs typeface="Cambria Math"/>
              </a:rPr>
              <a:t>𝑎</a:t>
            </a:r>
            <a:r>
              <a:rPr sz="2400" dirty="0">
                <a:latin typeface="Cambria Math"/>
                <a:cs typeface="Cambria Math"/>
              </a:rPr>
              <a:t>,</a:t>
            </a:r>
            <a:r>
              <a:rPr sz="2400" spc="-125" dirty="0">
                <a:latin typeface="Cambria Math"/>
                <a:cs typeface="Cambria Math"/>
              </a:rPr>
              <a:t> </a:t>
            </a:r>
            <a:r>
              <a:rPr sz="2400" spc="40" dirty="0">
                <a:latin typeface="Cambria Math"/>
                <a:cs typeface="Cambria Math"/>
              </a:rPr>
              <a:t>𝑏</a:t>
            </a:r>
            <a:r>
              <a:rPr sz="2400" dirty="0">
                <a:latin typeface="Cambria Math"/>
                <a:cs typeface="Cambria Math"/>
              </a:rPr>
              <a:t>,</a:t>
            </a:r>
            <a:r>
              <a:rPr sz="2400" spc="-125" dirty="0">
                <a:latin typeface="Cambria Math"/>
                <a:cs typeface="Cambria Math"/>
              </a:rPr>
              <a:t> </a:t>
            </a:r>
            <a:r>
              <a:rPr sz="2400" spc="75" dirty="0">
                <a:latin typeface="Cambria Math"/>
                <a:cs typeface="Cambria Math"/>
              </a:rPr>
              <a:t>𝑒</a:t>
            </a:r>
            <a:r>
              <a:rPr sz="2400" spc="5" dirty="0">
                <a:latin typeface="Cambria Math"/>
                <a:cs typeface="Cambria Math"/>
              </a:rPr>
              <a:t>}</a:t>
            </a:r>
            <a:endParaRPr sz="2400">
              <a:latin typeface="Cambria Math"/>
              <a:cs typeface="Cambria Math"/>
            </a:endParaRPr>
          </a:p>
          <a:p>
            <a:pPr marL="5487670">
              <a:lnSpc>
                <a:spcPct val="100000"/>
              </a:lnSpc>
              <a:spcBef>
                <a:spcPts val="580"/>
              </a:spcBef>
            </a:pPr>
            <a:r>
              <a:rPr sz="2400" spc="75" dirty="0">
                <a:latin typeface="Cambria Math"/>
                <a:cs typeface="Cambria Math"/>
              </a:rPr>
              <a:t>𝑁</a:t>
            </a:r>
            <a:r>
              <a:rPr sz="2400" spc="10" dirty="0">
                <a:latin typeface="Cambria Math"/>
                <a:cs typeface="Cambria Math"/>
              </a:rPr>
              <a:t>(</a:t>
            </a:r>
            <a:r>
              <a:rPr sz="2400" spc="40" dirty="0">
                <a:latin typeface="Cambria Math"/>
                <a:cs typeface="Cambria Math"/>
              </a:rPr>
              <a:t>𝑏</a:t>
            </a:r>
            <a:r>
              <a:rPr sz="2400" spc="5" dirty="0">
                <a:latin typeface="Cambria Math"/>
                <a:cs typeface="Cambria Math"/>
              </a:rPr>
              <a:t>)</a:t>
            </a:r>
            <a:r>
              <a:rPr sz="2400" spc="85" dirty="0">
                <a:latin typeface="Cambria Math"/>
                <a:cs typeface="Cambria Math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=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5" dirty="0">
                <a:latin typeface="Cambria Math"/>
                <a:cs typeface="Cambria Math"/>
              </a:rPr>
              <a:t>{</a:t>
            </a:r>
            <a:r>
              <a:rPr sz="2400" spc="30" dirty="0">
                <a:latin typeface="Cambria Math"/>
                <a:cs typeface="Cambria Math"/>
              </a:rPr>
              <a:t>𝑎</a:t>
            </a:r>
            <a:r>
              <a:rPr sz="2400" dirty="0">
                <a:latin typeface="Cambria Math"/>
                <a:cs typeface="Cambria Math"/>
              </a:rPr>
              <a:t>,</a:t>
            </a:r>
            <a:r>
              <a:rPr sz="2400" spc="-125" dirty="0">
                <a:latin typeface="Cambria Math"/>
                <a:cs typeface="Cambria Math"/>
              </a:rPr>
              <a:t> </a:t>
            </a:r>
            <a:r>
              <a:rPr sz="2400" spc="35" dirty="0">
                <a:latin typeface="Cambria Math"/>
                <a:cs typeface="Cambria Math"/>
              </a:rPr>
              <a:t>𝑒</a:t>
            </a:r>
            <a:r>
              <a:rPr sz="2400" dirty="0">
                <a:latin typeface="Cambria Math"/>
                <a:cs typeface="Cambria Math"/>
              </a:rPr>
              <a:t>,</a:t>
            </a:r>
            <a:r>
              <a:rPr sz="2400" spc="-125" dirty="0">
                <a:latin typeface="Cambria Math"/>
                <a:cs typeface="Cambria Math"/>
              </a:rPr>
              <a:t> </a:t>
            </a:r>
            <a:r>
              <a:rPr sz="2400" spc="50" dirty="0">
                <a:latin typeface="Cambria Math"/>
                <a:cs typeface="Cambria Math"/>
              </a:rPr>
              <a:t>𝑑</a:t>
            </a:r>
            <a:r>
              <a:rPr sz="2400" dirty="0">
                <a:latin typeface="Cambria Math"/>
                <a:cs typeface="Cambria Math"/>
              </a:rPr>
              <a:t>,</a:t>
            </a:r>
            <a:r>
              <a:rPr sz="2400" spc="-125" dirty="0">
                <a:latin typeface="Cambria Math"/>
                <a:cs typeface="Cambria Math"/>
              </a:rPr>
              <a:t> </a:t>
            </a:r>
            <a:r>
              <a:rPr sz="2400" spc="85" dirty="0">
                <a:latin typeface="Cambria Math"/>
                <a:cs typeface="Cambria Math"/>
              </a:rPr>
              <a:t>𝑐</a:t>
            </a:r>
            <a:r>
              <a:rPr sz="2400" spc="5" dirty="0">
                <a:latin typeface="Cambria Math"/>
                <a:cs typeface="Cambria Math"/>
              </a:rPr>
              <a:t>}</a:t>
            </a:r>
            <a:endParaRPr sz="2400">
              <a:latin typeface="Cambria Math"/>
              <a:cs typeface="Cambria Math"/>
            </a:endParaRPr>
          </a:p>
          <a:p>
            <a:pPr marL="5487670">
              <a:lnSpc>
                <a:spcPct val="100000"/>
              </a:lnSpc>
              <a:spcBef>
                <a:spcPts val="615"/>
              </a:spcBef>
              <a:tabLst>
                <a:tab pos="6553200" algn="l"/>
              </a:tabLst>
            </a:pPr>
            <a:r>
              <a:rPr sz="2400" spc="75" dirty="0">
                <a:latin typeface="Cambria Math"/>
                <a:cs typeface="Cambria Math"/>
              </a:rPr>
              <a:t>𝑁</a:t>
            </a:r>
            <a:r>
              <a:rPr sz="2400" spc="10" dirty="0">
                <a:latin typeface="Cambria Math"/>
                <a:cs typeface="Cambria Math"/>
              </a:rPr>
              <a:t>(</a:t>
            </a:r>
            <a:r>
              <a:rPr sz="2400" spc="50" dirty="0">
                <a:latin typeface="Cambria Math"/>
                <a:cs typeface="Cambria Math"/>
              </a:rPr>
              <a:t>𝑐</a:t>
            </a:r>
            <a:r>
              <a:rPr sz="2400" spc="5" dirty="0">
                <a:latin typeface="Cambria Math"/>
                <a:cs typeface="Cambria Math"/>
              </a:rPr>
              <a:t>)</a:t>
            </a:r>
            <a:r>
              <a:rPr sz="2400" spc="-20" dirty="0">
                <a:latin typeface="Cambria Math"/>
                <a:cs typeface="Cambria Math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=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40" dirty="0">
                <a:latin typeface="Cambria Math"/>
                <a:cs typeface="Cambria Math"/>
              </a:rPr>
              <a:t>𝑏</a:t>
            </a:r>
            <a:r>
              <a:rPr sz="2400" dirty="0">
                <a:latin typeface="Cambria Math"/>
                <a:cs typeface="Cambria Math"/>
              </a:rPr>
              <a:t>,</a:t>
            </a:r>
            <a:r>
              <a:rPr sz="2400" spc="-125" dirty="0">
                <a:latin typeface="Cambria Math"/>
                <a:cs typeface="Cambria Math"/>
              </a:rPr>
              <a:t> </a:t>
            </a:r>
            <a:r>
              <a:rPr sz="2400" spc="50" dirty="0">
                <a:latin typeface="Cambria Math"/>
                <a:cs typeface="Cambria Math"/>
              </a:rPr>
              <a:t>𝑐</a:t>
            </a:r>
            <a:r>
              <a:rPr sz="2400" dirty="0">
                <a:latin typeface="Cambria Math"/>
                <a:cs typeface="Cambria Math"/>
              </a:rPr>
              <a:t>,</a:t>
            </a:r>
            <a:r>
              <a:rPr sz="2400" spc="-125" dirty="0">
                <a:latin typeface="Cambria Math"/>
                <a:cs typeface="Cambria Math"/>
              </a:rPr>
              <a:t> </a:t>
            </a:r>
            <a:r>
              <a:rPr sz="2400" spc="10" dirty="0">
                <a:latin typeface="Cambria Math"/>
                <a:cs typeface="Cambria Math"/>
              </a:rPr>
              <a:t>𝑑</a:t>
            </a:r>
            <a:endParaRPr sz="2400">
              <a:latin typeface="Cambria Math"/>
              <a:cs typeface="Cambria Math"/>
            </a:endParaRPr>
          </a:p>
          <a:p>
            <a:pPr marL="5487670">
              <a:lnSpc>
                <a:spcPct val="100000"/>
              </a:lnSpc>
              <a:spcBef>
                <a:spcPts val="615"/>
              </a:spcBef>
            </a:pPr>
            <a:r>
              <a:rPr sz="2400" spc="75" dirty="0">
                <a:latin typeface="Cambria Math"/>
                <a:cs typeface="Cambria Math"/>
              </a:rPr>
              <a:t>𝑁</a:t>
            </a:r>
            <a:r>
              <a:rPr sz="2400" spc="10" dirty="0">
                <a:latin typeface="Cambria Math"/>
                <a:cs typeface="Cambria Math"/>
              </a:rPr>
              <a:t>(</a:t>
            </a:r>
            <a:r>
              <a:rPr sz="2400" spc="50" dirty="0">
                <a:latin typeface="Cambria Math"/>
                <a:cs typeface="Cambria Math"/>
              </a:rPr>
              <a:t>𝑑</a:t>
            </a:r>
            <a:r>
              <a:rPr sz="2400" spc="5" dirty="0">
                <a:latin typeface="Cambria Math"/>
                <a:cs typeface="Cambria Math"/>
              </a:rPr>
              <a:t>)</a:t>
            </a:r>
            <a:r>
              <a:rPr sz="2400" spc="85" dirty="0">
                <a:latin typeface="Cambria Math"/>
                <a:cs typeface="Cambria Math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=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5" dirty="0">
                <a:latin typeface="Cambria Math"/>
                <a:cs typeface="Cambria Math"/>
              </a:rPr>
              <a:t>{</a:t>
            </a:r>
            <a:r>
              <a:rPr sz="2400" spc="35" dirty="0">
                <a:latin typeface="Cambria Math"/>
                <a:cs typeface="Cambria Math"/>
              </a:rPr>
              <a:t>𝑒</a:t>
            </a:r>
            <a:r>
              <a:rPr sz="2400" dirty="0">
                <a:latin typeface="Cambria Math"/>
                <a:cs typeface="Cambria Math"/>
              </a:rPr>
              <a:t>,</a:t>
            </a:r>
            <a:r>
              <a:rPr sz="2400" spc="-160" dirty="0">
                <a:latin typeface="Cambria Math"/>
                <a:cs typeface="Cambria Math"/>
              </a:rPr>
              <a:t> </a:t>
            </a:r>
            <a:r>
              <a:rPr sz="2400" spc="75" dirty="0">
                <a:latin typeface="Cambria Math"/>
                <a:cs typeface="Cambria Math"/>
              </a:rPr>
              <a:t>𝑏</a:t>
            </a:r>
            <a:r>
              <a:rPr sz="2400" dirty="0">
                <a:latin typeface="Cambria Math"/>
                <a:cs typeface="Cambria Math"/>
              </a:rPr>
              <a:t>,</a:t>
            </a:r>
            <a:r>
              <a:rPr sz="2400" spc="-125" dirty="0">
                <a:latin typeface="Cambria Math"/>
                <a:cs typeface="Cambria Math"/>
              </a:rPr>
              <a:t> </a:t>
            </a:r>
            <a:r>
              <a:rPr sz="2400" spc="50" dirty="0">
                <a:latin typeface="Cambria Math"/>
                <a:cs typeface="Cambria Math"/>
              </a:rPr>
              <a:t>𝑐</a:t>
            </a:r>
            <a:r>
              <a:rPr sz="2400" spc="5" dirty="0">
                <a:latin typeface="Cambria Math"/>
                <a:cs typeface="Cambria Math"/>
              </a:rPr>
              <a:t>}</a:t>
            </a:r>
            <a:endParaRPr sz="2400">
              <a:latin typeface="Cambria Math"/>
              <a:cs typeface="Cambria Math"/>
            </a:endParaRPr>
          </a:p>
          <a:p>
            <a:pPr marL="5487670">
              <a:lnSpc>
                <a:spcPct val="100000"/>
              </a:lnSpc>
              <a:spcBef>
                <a:spcPts val="580"/>
              </a:spcBef>
              <a:tabLst>
                <a:tab pos="6562090" algn="l"/>
              </a:tabLst>
            </a:pPr>
            <a:r>
              <a:rPr sz="2400" spc="75" dirty="0">
                <a:latin typeface="Cambria Math"/>
                <a:cs typeface="Cambria Math"/>
              </a:rPr>
              <a:t>𝑁</a:t>
            </a:r>
            <a:r>
              <a:rPr sz="2400" spc="10" dirty="0">
                <a:latin typeface="Cambria Math"/>
                <a:cs typeface="Cambria Math"/>
              </a:rPr>
              <a:t>(</a:t>
            </a:r>
            <a:r>
              <a:rPr sz="2400" spc="35" dirty="0">
                <a:latin typeface="Cambria Math"/>
                <a:cs typeface="Cambria Math"/>
              </a:rPr>
              <a:t>𝑒</a:t>
            </a:r>
            <a:r>
              <a:rPr sz="2400" spc="5" dirty="0">
                <a:latin typeface="Cambria Math"/>
                <a:cs typeface="Cambria Math"/>
              </a:rPr>
              <a:t>)</a:t>
            </a:r>
            <a:r>
              <a:rPr sz="2400" spc="-20" dirty="0">
                <a:latin typeface="Cambria Math"/>
                <a:cs typeface="Cambria Math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=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70" dirty="0">
                <a:latin typeface="Cambria Math"/>
                <a:cs typeface="Cambria Math"/>
              </a:rPr>
              <a:t>𝑎</a:t>
            </a:r>
            <a:r>
              <a:rPr sz="2400" dirty="0">
                <a:latin typeface="Cambria Math"/>
                <a:cs typeface="Cambria Math"/>
              </a:rPr>
              <a:t>,</a:t>
            </a:r>
            <a:r>
              <a:rPr sz="2400" spc="-125" dirty="0">
                <a:latin typeface="Cambria Math"/>
                <a:cs typeface="Cambria Math"/>
              </a:rPr>
              <a:t> </a:t>
            </a:r>
            <a:r>
              <a:rPr sz="2400" spc="40" dirty="0">
                <a:latin typeface="Cambria Math"/>
                <a:cs typeface="Cambria Math"/>
              </a:rPr>
              <a:t>𝑏</a:t>
            </a:r>
            <a:r>
              <a:rPr sz="2400" dirty="0">
                <a:latin typeface="Cambria Math"/>
                <a:cs typeface="Cambria Math"/>
              </a:rPr>
              <a:t>,</a:t>
            </a:r>
            <a:r>
              <a:rPr sz="2400" spc="-125" dirty="0">
                <a:latin typeface="Cambria Math"/>
                <a:cs typeface="Cambria Math"/>
              </a:rPr>
              <a:t> </a:t>
            </a:r>
            <a:r>
              <a:rPr sz="2400" spc="10" dirty="0">
                <a:latin typeface="Cambria Math"/>
                <a:cs typeface="Cambria Math"/>
              </a:rPr>
              <a:t>𝑑</a:t>
            </a:r>
            <a:endParaRPr sz="240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07300" y="278574"/>
            <a:ext cx="7811389" cy="660437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/>
              <a:t>Basic</a:t>
            </a:r>
            <a:r>
              <a:rPr spc="-45" dirty="0"/>
              <a:t> </a:t>
            </a:r>
            <a:r>
              <a:rPr spc="5" dirty="0"/>
              <a:t>Graph</a:t>
            </a:r>
            <a:r>
              <a:rPr spc="-30" dirty="0"/>
              <a:t> </a:t>
            </a:r>
            <a:r>
              <a:rPr spc="-5" dirty="0"/>
              <a:t>Terminology</a:t>
            </a:r>
            <a:r>
              <a:rPr spc="-15" dirty="0"/>
              <a:t> </a:t>
            </a:r>
            <a:endParaRPr dirty="0"/>
          </a:p>
        </p:txBody>
      </p:sp>
      <p:sp>
        <p:nvSpPr>
          <p:cNvPr id="18" name="object 18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00"/>
              </a:lnSpc>
            </a:pPr>
            <a:fld id="{81D60167-4931-47E6-BA6A-407CBD079E47}" type="slidenum">
              <a:rPr spc="15" dirty="0"/>
              <a:t>17</a:t>
            </a:fld>
            <a:endParaRPr spc="15" dirty="0"/>
          </a:p>
        </p:txBody>
      </p:sp>
      <p:sp>
        <p:nvSpPr>
          <p:cNvPr id="3" name="object 3"/>
          <p:cNvSpPr txBox="1"/>
          <p:nvPr/>
        </p:nvSpPr>
        <p:spPr>
          <a:xfrm>
            <a:off x="460044" y="985638"/>
            <a:ext cx="7313930" cy="2329484"/>
          </a:xfrm>
          <a:prstGeom prst="rect">
            <a:avLst/>
          </a:prstGeom>
        </p:spPr>
        <p:txBody>
          <a:bodyPr vert="horz" wrap="square" lIns="0" tIns="1149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5"/>
              </a:spcBef>
            </a:pPr>
            <a:r>
              <a:rPr sz="2800" b="1" spc="-5" dirty="0">
                <a:solidFill>
                  <a:srgbClr val="1F487C"/>
                </a:solidFill>
                <a:latin typeface="Times New Roman"/>
                <a:cs typeface="Times New Roman"/>
              </a:rPr>
              <a:t>The</a:t>
            </a:r>
            <a:r>
              <a:rPr sz="2800" b="1" spc="-30" dirty="0">
                <a:solidFill>
                  <a:srgbClr val="1F487C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1F487C"/>
                </a:solidFill>
                <a:latin typeface="Times New Roman"/>
                <a:cs typeface="Times New Roman"/>
              </a:rPr>
              <a:t>Handshaking</a:t>
            </a:r>
            <a:r>
              <a:rPr sz="2800" b="1" spc="-35" dirty="0">
                <a:solidFill>
                  <a:srgbClr val="1F487C"/>
                </a:solidFill>
                <a:latin typeface="Times New Roman"/>
                <a:cs typeface="Times New Roman"/>
              </a:rPr>
              <a:t> </a:t>
            </a:r>
            <a:r>
              <a:rPr sz="2800" b="1" spc="-10" dirty="0">
                <a:solidFill>
                  <a:srgbClr val="1F487C"/>
                </a:solidFill>
                <a:latin typeface="Times New Roman"/>
                <a:cs typeface="Times New Roman"/>
              </a:rPr>
              <a:t>Theorem:</a:t>
            </a:r>
            <a:endParaRPr sz="2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30"/>
              </a:spcBef>
            </a:pPr>
            <a:r>
              <a:rPr sz="2600" spc="-20" dirty="0">
                <a:latin typeface="Times New Roman"/>
                <a:cs typeface="Times New Roman"/>
              </a:rPr>
              <a:t>Let</a:t>
            </a:r>
            <a:r>
              <a:rPr sz="2600" spc="3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Cambria Math"/>
                <a:cs typeface="Cambria Math"/>
              </a:rPr>
              <a:t>𝐺</a:t>
            </a:r>
            <a:r>
              <a:rPr sz="2600" spc="95" dirty="0">
                <a:latin typeface="Cambria Math"/>
                <a:cs typeface="Cambria Math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=</a:t>
            </a:r>
            <a:r>
              <a:rPr sz="2600" spc="1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(</a:t>
            </a:r>
            <a:r>
              <a:rPr sz="2600" spc="-5" dirty="0">
                <a:latin typeface="Cambria Math"/>
                <a:cs typeface="Cambria Math"/>
              </a:rPr>
              <a:t>𝑉</a:t>
            </a:r>
            <a:r>
              <a:rPr sz="2600" spc="-5" dirty="0">
                <a:latin typeface="Times New Roman"/>
                <a:cs typeface="Times New Roman"/>
              </a:rPr>
              <a:t>, </a:t>
            </a:r>
            <a:r>
              <a:rPr sz="2600" spc="-5" dirty="0">
                <a:latin typeface="Cambria Math"/>
                <a:cs typeface="Cambria Math"/>
              </a:rPr>
              <a:t>𝐸</a:t>
            </a:r>
            <a:r>
              <a:rPr sz="2600" spc="-5" dirty="0">
                <a:latin typeface="Times New Roman"/>
                <a:cs typeface="Times New Roman"/>
              </a:rPr>
              <a:t>) be</a:t>
            </a:r>
            <a:r>
              <a:rPr sz="2600" spc="-10" dirty="0">
                <a:latin typeface="Times New Roman"/>
                <a:cs typeface="Times New Roman"/>
              </a:rPr>
              <a:t> </a:t>
            </a:r>
            <a:r>
              <a:rPr sz="2600" u="sng" spc="-15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undirected</a:t>
            </a:r>
            <a:r>
              <a:rPr sz="2600" u="sng" spc="65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600" u="sng" spc="-15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graph</a:t>
            </a:r>
            <a:r>
              <a:rPr sz="2600" u="sng" spc="65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with</a:t>
            </a:r>
            <a:r>
              <a:rPr sz="2600" spc="15" dirty="0">
                <a:latin typeface="Times New Roman"/>
                <a:cs typeface="Times New Roman"/>
              </a:rPr>
              <a:t> </a:t>
            </a:r>
            <a:r>
              <a:rPr lang="en-US" sz="2600" spc="-5" dirty="0">
                <a:latin typeface="Cambria Math"/>
                <a:cs typeface="Cambria Math"/>
              </a:rPr>
              <a:t>E</a:t>
            </a:r>
            <a:r>
              <a:rPr sz="2600" spc="135" dirty="0">
                <a:latin typeface="Cambria Math"/>
                <a:cs typeface="Cambria Math"/>
              </a:rPr>
              <a:t> </a:t>
            </a:r>
            <a:r>
              <a:rPr sz="2600" spc="-20" dirty="0">
                <a:latin typeface="Times New Roman"/>
                <a:cs typeface="Times New Roman"/>
              </a:rPr>
              <a:t>edges.</a:t>
            </a:r>
            <a:r>
              <a:rPr sz="2600" spc="7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Then</a:t>
            </a:r>
            <a:endParaRPr sz="26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550" dirty="0">
              <a:latin typeface="Times New Roman"/>
              <a:cs typeface="Times New Roman"/>
            </a:endParaRPr>
          </a:p>
          <a:p>
            <a:pPr marL="2926080">
              <a:lnSpc>
                <a:spcPct val="100000"/>
              </a:lnSpc>
            </a:pPr>
            <a:r>
              <a:rPr sz="2600" spc="-5" dirty="0">
                <a:latin typeface="Cambria Math"/>
                <a:cs typeface="Cambria Math"/>
              </a:rPr>
              <a:t>2</a:t>
            </a:r>
            <a:r>
              <a:rPr lang="en-GB" sz="2600" spc="-5" dirty="0">
                <a:latin typeface="Cambria Math"/>
                <a:cs typeface="Cambria Math"/>
                <a:sym typeface="Symbol" panose="05050102010706020507" pitchFamily="18" charset="2"/>
              </a:rPr>
              <a:t>E</a:t>
            </a:r>
            <a:r>
              <a:rPr sz="2600" spc="150" dirty="0">
                <a:latin typeface="Cambria Math"/>
                <a:cs typeface="Cambria Math"/>
              </a:rPr>
              <a:t> </a:t>
            </a:r>
            <a:r>
              <a:rPr sz="2600" spc="-5" dirty="0">
                <a:latin typeface="Cambria Math"/>
                <a:cs typeface="Cambria Math"/>
              </a:rPr>
              <a:t>=</a:t>
            </a:r>
            <a:r>
              <a:rPr sz="2600" spc="204" dirty="0">
                <a:latin typeface="Cambria Math"/>
                <a:cs typeface="Cambria Math"/>
              </a:rPr>
              <a:t> </a:t>
            </a:r>
            <a:r>
              <a:rPr lang="en-GB" sz="3200" spc="2625" dirty="0">
                <a:latin typeface="Cambria Math"/>
                <a:cs typeface="Cambria Math"/>
                <a:sym typeface="Symbol" panose="05050102010706020507" pitchFamily="18" charset="2"/>
              </a:rPr>
              <a:t></a:t>
            </a:r>
            <a:r>
              <a:rPr sz="2600" spc="-65" dirty="0">
                <a:latin typeface="Cambria Math"/>
                <a:cs typeface="Cambria Math"/>
              </a:rPr>
              <a:t> </a:t>
            </a:r>
            <a:r>
              <a:rPr sz="2600" spc="5" dirty="0">
                <a:latin typeface="Cambria Math"/>
                <a:cs typeface="Cambria Math"/>
              </a:rPr>
              <a:t>deg(𝑣)</a:t>
            </a:r>
            <a:endParaRPr sz="2600" dirty="0">
              <a:latin typeface="Cambria Math"/>
              <a:cs typeface="Cambria Math"/>
            </a:endParaRPr>
          </a:p>
          <a:p>
            <a:pPr marL="774065" algn="ctr">
              <a:lnSpc>
                <a:spcPct val="100000"/>
              </a:lnSpc>
              <a:spcBef>
                <a:spcPts val="894"/>
              </a:spcBef>
            </a:pPr>
            <a:r>
              <a:rPr sz="1900" spc="45" dirty="0">
                <a:latin typeface="Cambria Math"/>
                <a:cs typeface="Cambria Math"/>
              </a:rPr>
              <a:t>𝑣∈𝑉</a:t>
            </a:r>
            <a:endParaRPr sz="1900" dirty="0">
              <a:latin typeface="Cambria Math"/>
              <a:cs typeface="Cambria Math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1093724" y="4294123"/>
            <a:ext cx="3500120" cy="254000"/>
            <a:chOff x="1093724" y="4294123"/>
            <a:chExt cx="3500120" cy="254000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188710" y="4393447"/>
              <a:ext cx="3262153" cy="98787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1220724" y="4421123"/>
              <a:ext cx="3200400" cy="0"/>
            </a:xfrm>
            <a:custGeom>
              <a:avLst/>
              <a:gdLst/>
              <a:ahLst/>
              <a:cxnLst/>
              <a:rect l="l" t="t" r="r" b="b"/>
              <a:pathLst>
                <a:path w="3200400">
                  <a:moveTo>
                    <a:pt x="0" y="0"/>
                  </a:moveTo>
                  <a:lnTo>
                    <a:pt x="3200400" y="0"/>
                  </a:lnTo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93724" y="4294123"/>
              <a:ext cx="176275" cy="254000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412995" y="4294123"/>
              <a:ext cx="180848" cy="254000"/>
            </a:xfrm>
            <a:prstGeom prst="rect">
              <a:avLst/>
            </a:prstGeom>
          </p:spPr>
        </p:pic>
      </p:grpSp>
      <p:sp>
        <p:nvSpPr>
          <p:cNvPr id="9" name="object 9"/>
          <p:cNvSpPr txBox="1"/>
          <p:nvPr/>
        </p:nvSpPr>
        <p:spPr>
          <a:xfrm>
            <a:off x="836675" y="3886200"/>
            <a:ext cx="3964304" cy="2368550"/>
          </a:xfrm>
          <a:prstGeom prst="rect">
            <a:avLst/>
          </a:prstGeom>
          <a:ln w="25400">
            <a:solidFill>
              <a:srgbClr val="FF0000"/>
            </a:solidFill>
          </a:ln>
        </p:spPr>
        <p:txBody>
          <a:bodyPr vert="horz" wrap="square" lIns="0" tIns="32384" rIns="0" bIns="0" rtlCol="0">
            <a:spAutoFit/>
          </a:bodyPr>
          <a:lstStyle/>
          <a:p>
            <a:pPr marL="51435" algn="ctr">
              <a:lnSpc>
                <a:spcPct val="100000"/>
              </a:lnSpc>
              <a:spcBef>
                <a:spcPts val="254"/>
              </a:spcBef>
            </a:pPr>
            <a:r>
              <a:rPr sz="2400" spc="-5" dirty="0">
                <a:latin typeface="Times New Roman"/>
                <a:cs typeface="Times New Roman"/>
              </a:rPr>
              <a:t>edge</a:t>
            </a:r>
            <a:endParaRPr sz="2400">
              <a:latin typeface="Times New Roman"/>
              <a:cs typeface="Times New Roman"/>
            </a:endParaRPr>
          </a:p>
        </p:txBody>
      </p:sp>
      <p:pic>
        <p:nvPicPr>
          <p:cNvPr id="10" name="object 10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618965" y="4778986"/>
            <a:ext cx="2395185" cy="1396538"/>
          </a:xfrm>
          <a:prstGeom prst="rect">
            <a:avLst/>
          </a:prstGeom>
        </p:spPr>
      </p:pic>
      <p:grpSp>
        <p:nvGrpSpPr>
          <p:cNvPr id="11" name="object 11"/>
          <p:cNvGrpSpPr/>
          <p:nvPr/>
        </p:nvGrpSpPr>
        <p:grpSpPr>
          <a:xfrm>
            <a:off x="5024619" y="4507991"/>
            <a:ext cx="3742690" cy="1232535"/>
            <a:chOff x="5024619" y="4507991"/>
            <a:chExt cx="3742690" cy="1232535"/>
          </a:xfrm>
        </p:grpSpPr>
        <p:pic>
          <p:nvPicPr>
            <p:cNvPr id="12" name="object 12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024619" y="4544539"/>
              <a:ext cx="3687334" cy="1090468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024628" y="4507991"/>
              <a:ext cx="3742181" cy="1232154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5061204" y="4562855"/>
              <a:ext cx="3616452" cy="1014984"/>
            </a:xfrm>
            <a:prstGeom prst="rect">
              <a:avLst/>
            </a:prstGeom>
          </p:spPr>
        </p:pic>
      </p:grpSp>
      <p:sp>
        <p:nvSpPr>
          <p:cNvPr id="15" name="object 15"/>
          <p:cNvSpPr txBox="1"/>
          <p:nvPr/>
        </p:nvSpPr>
        <p:spPr>
          <a:xfrm>
            <a:off x="5061203" y="4562855"/>
            <a:ext cx="3616960" cy="1015365"/>
          </a:xfrm>
          <a:prstGeom prst="rect">
            <a:avLst/>
          </a:prstGeom>
          <a:ln w="9525">
            <a:solidFill>
              <a:srgbClr val="97B853"/>
            </a:solidFill>
          </a:ln>
        </p:spPr>
        <p:txBody>
          <a:bodyPr vert="horz" wrap="square" lIns="0" tIns="23495" rIns="0" bIns="0" rtlCol="0">
            <a:spAutoFit/>
          </a:bodyPr>
          <a:lstStyle/>
          <a:p>
            <a:pPr marL="167005" marR="154940" algn="ctr">
              <a:lnSpc>
                <a:spcPct val="99800"/>
              </a:lnSpc>
              <a:spcBef>
                <a:spcPts val="185"/>
              </a:spcBef>
            </a:pPr>
            <a:r>
              <a:rPr sz="2000" b="1" spc="-260" dirty="0">
                <a:solidFill>
                  <a:srgbClr val="231F1F"/>
                </a:solidFill>
                <a:latin typeface="Tahoma"/>
                <a:cs typeface="Tahoma"/>
              </a:rPr>
              <a:t>E</a:t>
            </a:r>
            <a:r>
              <a:rPr sz="2000" b="1" spc="-5" dirty="0">
                <a:solidFill>
                  <a:srgbClr val="231F1F"/>
                </a:solidFill>
                <a:latin typeface="Tahoma"/>
                <a:cs typeface="Tahoma"/>
              </a:rPr>
              <a:t>d</a:t>
            </a:r>
            <a:r>
              <a:rPr sz="2000" b="1" spc="-10" dirty="0">
                <a:solidFill>
                  <a:srgbClr val="231F1F"/>
                </a:solidFill>
                <a:latin typeface="Tahoma"/>
                <a:cs typeface="Tahoma"/>
              </a:rPr>
              <a:t>g</a:t>
            </a:r>
            <a:r>
              <a:rPr sz="2000" b="1" spc="-35" dirty="0">
                <a:solidFill>
                  <a:srgbClr val="231F1F"/>
                </a:solidFill>
                <a:latin typeface="Tahoma"/>
                <a:cs typeface="Tahoma"/>
              </a:rPr>
              <a:t>e</a:t>
            </a:r>
            <a:r>
              <a:rPr sz="2000" b="1" spc="-85" dirty="0">
                <a:solidFill>
                  <a:srgbClr val="231F1F"/>
                </a:solidFill>
                <a:latin typeface="Tahoma"/>
                <a:cs typeface="Tahoma"/>
              </a:rPr>
              <a:t> </a:t>
            </a:r>
            <a:r>
              <a:rPr sz="2000" b="1" spc="-30" dirty="0">
                <a:solidFill>
                  <a:srgbClr val="231F1F"/>
                </a:solidFill>
                <a:latin typeface="Tahoma"/>
                <a:cs typeface="Tahoma"/>
              </a:rPr>
              <a:t>h</a:t>
            </a:r>
            <a:r>
              <a:rPr sz="2000" b="1" spc="-15" dirty="0">
                <a:solidFill>
                  <a:srgbClr val="231F1F"/>
                </a:solidFill>
                <a:latin typeface="Tahoma"/>
                <a:cs typeface="Tahoma"/>
              </a:rPr>
              <a:t>a</a:t>
            </a:r>
            <a:r>
              <a:rPr sz="2000" b="1" spc="-10" dirty="0">
                <a:solidFill>
                  <a:srgbClr val="231F1F"/>
                </a:solidFill>
                <a:latin typeface="Tahoma"/>
                <a:cs typeface="Tahoma"/>
              </a:rPr>
              <a:t>v</a:t>
            </a:r>
            <a:r>
              <a:rPr sz="2000" b="1" spc="-60" dirty="0">
                <a:solidFill>
                  <a:srgbClr val="231F1F"/>
                </a:solidFill>
                <a:latin typeface="Tahoma"/>
                <a:cs typeface="Tahoma"/>
              </a:rPr>
              <a:t>ing</a:t>
            </a:r>
            <a:r>
              <a:rPr sz="2000" b="1" spc="-105" dirty="0">
                <a:solidFill>
                  <a:srgbClr val="231F1F"/>
                </a:solidFill>
                <a:latin typeface="Tahoma"/>
                <a:cs typeface="Tahoma"/>
              </a:rPr>
              <a:t> </a:t>
            </a:r>
            <a:r>
              <a:rPr sz="2000" b="1" spc="-190" dirty="0">
                <a:solidFill>
                  <a:srgbClr val="231F1F"/>
                </a:solidFill>
                <a:latin typeface="Tahoma"/>
                <a:cs typeface="Tahoma"/>
              </a:rPr>
              <a:t>t</a:t>
            </a:r>
            <a:r>
              <a:rPr sz="2000" b="1" spc="50" dirty="0">
                <a:solidFill>
                  <a:srgbClr val="231F1F"/>
                </a:solidFill>
                <a:latin typeface="Tahoma"/>
                <a:cs typeface="Tahoma"/>
              </a:rPr>
              <a:t>w</a:t>
            </a:r>
            <a:r>
              <a:rPr sz="2000" b="1" spc="10" dirty="0">
                <a:solidFill>
                  <a:srgbClr val="231F1F"/>
                </a:solidFill>
                <a:latin typeface="Tahoma"/>
                <a:cs typeface="Tahoma"/>
              </a:rPr>
              <a:t>o</a:t>
            </a:r>
            <a:r>
              <a:rPr sz="2000" b="1" spc="-35" dirty="0">
                <a:solidFill>
                  <a:srgbClr val="231F1F"/>
                </a:solidFill>
                <a:latin typeface="Tahoma"/>
                <a:cs typeface="Tahoma"/>
              </a:rPr>
              <a:t> </a:t>
            </a:r>
            <a:r>
              <a:rPr sz="2000" b="1" spc="-55" dirty="0">
                <a:solidFill>
                  <a:srgbClr val="231F1F"/>
                </a:solidFill>
                <a:latin typeface="Tahoma"/>
                <a:cs typeface="Tahoma"/>
              </a:rPr>
              <a:t>en</a:t>
            </a:r>
            <a:r>
              <a:rPr sz="2000" b="1" spc="-40" dirty="0">
                <a:solidFill>
                  <a:srgbClr val="231F1F"/>
                </a:solidFill>
                <a:latin typeface="Tahoma"/>
                <a:cs typeface="Tahoma"/>
              </a:rPr>
              <a:t>d</a:t>
            </a:r>
            <a:r>
              <a:rPr sz="2000" b="1" spc="-5" dirty="0">
                <a:solidFill>
                  <a:srgbClr val="231F1F"/>
                </a:solidFill>
                <a:latin typeface="Tahoma"/>
                <a:cs typeface="Tahoma"/>
              </a:rPr>
              <a:t>p</a:t>
            </a:r>
            <a:r>
              <a:rPr sz="2000" b="1" spc="20" dirty="0">
                <a:solidFill>
                  <a:srgbClr val="231F1F"/>
                </a:solidFill>
                <a:latin typeface="Tahoma"/>
                <a:cs typeface="Tahoma"/>
              </a:rPr>
              <a:t>o</a:t>
            </a:r>
            <a:r>
              <a:rPr sz="2000" b="1" spc="-114" dirty="0">
                <a:solidFill>
                  <a:srgbClr val="231F1F"/>
                </a:solidFill>
                <a:latin typeface="Tahoma"/>
                <a:cs typeface="Tahoma"/>
              </a:rPr>
              <a:t>in</a:t>
            </a:r>
            <a:r>
              <a:rPr sz="2000" b="1" spc="-120" dirty="0">
                <a:solidFill>
                  <a:srgbClr val="231F1F"/>
                </a:solidFill>
                <a:latin typeface="Tahoma"/>
                <a:cs typeface="Tahoma"/>
              </a:rPr>
              <a:t>t</a:t>
            </a:r>
            <a:r>
              <a:rPr sz="2000" b="1" spc="-90" dirty="0">
                <a:solidFill>
                  <a:srgbClr val="231F1F"/>
                </a:solidFill>
                <a:latin typeface="Tahoma"/>
                <a:cs typeface="Tahoma"/>
              </a:rPr>
              <a:t>s  </a:t>
            </a:r>
            <a:r>
              <a:rPr sz="2000" b="1" spc="55" dirty="0">
                <a:solidFill>
                  <a:srgbClr val="231F1F"/>
                </a:solidFill>
                <a:latin typeface="Tahoma"/>
                <a:cs typeface="Tahoma"/>
              </a:rPr>
              <a:t>a</a:t>
            </a:r>
            <a:r>
              <a:rPr sz="2000" b="1" spc="-60" dirty="0">
                <a:solidFill>
                  <a:srgbClr val="231F1F"/>
                </a:solidFill>
                <a:latin typeface="Tahoma"/>
                <a:cs typeface="Tahoma"/>
              </a:rPr>
              <a:t>n</a:t>
            </a:r>
            <a:r>
              <a:rPr sz="2000" b="1" spc="-55" dirty="0">
                <a:solidFill>
                  <a:srgbClr val="231F1F"/>
                </a:solidFill>
                <a:latin typeface="Tahoma"/>
                <a:cs typeface="Tahoma"/>
              </a:rPr>
              <a:t>d</a:t>
            </a:r>
            <a:r>
              <a:rPr sz="2000" b="1" spc="-75" dirty="0">
                <a:solidFill>
                  <a:srgbClr val="231F1F"/>
                </a:solidFill>
                <a:latin typeface="Tahoma"/>
                <a:cs typeface="Tahoma"/>
              </a:rPr>
              <a:t> </a:t>
            </a:r>
            <a:r>
              <a:rPr sz="2000" b="1" spc="50" dirty="0">
                <a:solidFill>
                  <a:srgbClr val="231F1F"/>
                </a:solidFill>
                <a:latin typeface="Tahoma"/>
                <a:cs typeface="Tahoma"/>
              </a:rPr>
              <a:t>a</a:t>
            </a:r>
            <a:r>
              <a:rPr sz="2000" b="1" spc="-80" dirty="0">
                <a:solidFill>
                  <a:srgbClr val="231F1F"/>
                </a:solidFill>
                <a:latin typeface="Tahoma"/>
                <a:cs typeface="Tahoma"/>
              </a:rPr>
              <a:t> </a:t>
            </a:r>
            <a:r>
              <a:rPr sz="2000" b="1" spc="-30" dirty="0">
                <a:solidFill>
                  <a:srgbClr val="231F1F"/>
                </a:solidFill>
                <a:latin typeface="Tahoma"/>
                <a:cs typeface="Tahoma"/>
              </a:rPr>
              <a:t>h</a:t>
            </a:r>
            <a:r>
              <a:rPr sz="2000" b="1" spc="-15" dirty="0">
                <a:solidFill>
                  <a:srgbClr val="231F1F"/>
                </a:solidFill>
                <a:latin typeface="Tahoma"/>
                <a:cs typeface="Tahoma"/>
              </a:rPr>
              <a:t>a</a:t>
            </a:r>
            <a:r>
              <a:rPr sz="2000" b="1" spc="-60" dirty="0">
                <a:solidFill>
                  <a:srgbClr val="231F1F"/>
                </a:solidFill>
                <a:latin typeface="Tahoma"/>
                <a:cs typeface="Tahoma"/>
              </a:rPr>
              <a:t>n</a:t>
            </a:r>
            <a:r>
              <a:rPr sz="2000" b="1" spc="-50" dirty="0">
                <a:solidFill>
                  <a:srgbClr val="231F1F"/>
                </a:solidFill>
                <a:latin typeface="Tahoma"/>
                <a:cs typeface="Tahoma"/>
              </a:rPr>
              <a:t>d</a:t>
            </a:r>
            <a:r>
              <a:rPr sz="2000" b="1" spc="-135" dirty="0">
                <a:solidFill>
                  <a:srgbClr val="231F1F"/>
                </a:solidFill>
                <a:latin typeface="Tahoma"/>
                <a:cs typeface="Tahoma"/>
              </a:rPr>
              <a:t>s</a:t>
            </a:r>
            <a:r>
              <a:rPr sz="2000" b="1" spc="-30" dirty="0">
                <a:solidFill>
                  <a:srgbClr val="231F1F"/>
                </a:solidFill>
                <a:latin typeface="Tahoma"/>
                <a:cs typeface="Tahoma"/>
              </a:rPr>
              <a:t>h</a:t>
            </a:r>
            <a:r>
              <a:rPr sz="2000" b="1" spc="-15" dirty="0">
                <a:solidFill>
                  <a:srgbClr val="231F1F"/>
                </a:solidFill>
                <a:latin typeface="Tahoma"/>
                <a:cs typeface="Tahoma"/>
              </a:rPr>
              <a:t>a</a:t>
            </a:r>
            <a:r>
              <a:rPr sz="2000" b="1" spc="50" dirty="0">
                <a:solidFill>
                  <a:srgbClr val="231F1F"/>
                </a:solidFill>
                <a:latin typeface="Tahoma"/>
                <a:cs typeface="Tahoma"/>
              </a:rPr>
              <a:t>k</a:t>
            </a:r>
            <a:r>
              <a:rPr sz="2000" b="1" spc="-35" dirty="0">
                <a:solidFill>
                  <a:srgbClr val="231F1F"/>
                </a:solidFill>
                <a:latin typeface="Tahoma"/>
                <a:cs typeface="Tahoma"/>
              </a:rPr>
              <a:t>e</a:t>
            </a:r>
            <a:r>
              <a:rPr sz="2000" b="1" spc="-160" dirty="0">
                <a:solidFill>
                  <a:srgbClr val="231F1F"/>
                </a:solidFill>
                <a:latin typeface="Tahoma"/>
                <a:cs typeface="Tahoma"/>
              </a:rPr>
              <a:t> </a:t>
            </a:r>
            <a:r>
              <a:rPr sz="2000" b="1" spc="-50" dirty="0">
                <a:solidFill>
                  <a:srgbClr val="231F1F"/>
                </a:solidFill>
                <a:latin typeface="Tahoma"/>
                <a:cs typeface="Tahoma"/>
              </a:rPr>
              <a:t>in</a:t>
            </a:r>
            <a:r>
              <a:rPr sz="2000" b="1" spc="-75" dirty="0">
                <a:solidFill>
                  <a:srgbClr val="231F1F"/>
                </a:solidFill>
                <a:latin typeface="Tahoma"/>
                <a:cs typeface="Tahoma"/>
              </a:rPr>
              <a:t>v</a:t>
            </a:r>
            <a:r>
              <a:rPr sz="2000" b="1" spc="15" dirty="0">
                <a:solidFill>
                  <a:srgbClr val="231F1F"/>
                </a:solidFill>
                <a:latin typeface="Tahoma"/>
                <a:cs typeface="Tahoma"/>
              </a:rPr>
              <a:t>o</a:t>
            </a:r>
            <a:r>
              <a:rPr sz="2000" b="1" spc="-20" dirty="0">
                <a:solidFill>
                  <a:srgbClr val="231F1F"/>
                </a:solidFill>
                <a:latin typeface="Tahoma"/>
                <a:cs typeface="Tahoma"/>
              </a:rPr>
              <a:t>l</a:t>
            </a:r>
            <a:r>
              <a:rPr sz="2000" b="1" spc="-55" dirty="0">
                <a:solidFill>
                  <a:srgbClr val="231F1F"/>
                </a:solidFill>
                <a:latin typeface="Tahoma"/>
                <a:cs typeface="Tahoma"/>
              </a:rPr>
              <a:t>v</a:t>
            </a:r>
            <a:r>
              <a:rPr sz="2000" b="1" spc="-50" dirty="0">
                <a:solidFill>
                  <a:srgbClr val="231F1F"/>
                </a:solidFill>
                <a:latin typeface="Tahoma"/>
                <a:cs typeface="Tahoma"/>
              </a:rPr>
              <a:t>ing  </a:t>
            </a:r>
            <a:r>
              <a:rPr sz="2000" b="1" spc="-40" dirty="0">
                <a:solidFill>
                  <a:srgbClr val="231F1F"/>
                </a:solidFill>
                <a:latin typeface="Tahoma"/>
                <a:cs typeface="Tahoma"/>
              </a:rPr>
              <a:t>two</a:t>
            </a:r>
            <a:r>
              <a:rPr sz="2000" b="1" spc="-80" dirty="0">
                <a:solidFill>
                  <a:srgbClr val="231F1F"/>
                </a:solidFill>
                <a:latin typeface="Tahoma"/>
                <a:cs typeface="Tahoma"/>
              </a:rPr>
              <a:t> </a:t>
            </a:r>
            <a:r>
              <a:rPr sz="2000" b="1" spc="-75" dirty="0">
                <a:solidFill>
                  <a:srgbClr val="231F1F"/>
                </a:solidFill>
                <a:latin typeface="Tahoma"/>
                <a:cs typeface="Tahoma"/>
              </a:rPr>
              <a:t>hands.</a:t>
            </a:r>
            <a:endParaRPr sz="20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5604" y="220090"/>
            <a:ext cx="7506589" cy="660437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/>
              <a:t>Basic</a:t>
            </a:r>
            <a:r>
              <a:rPr spc="-45" dirty="0"/>
              <a:t> </a:t>
            </a:r>
            <a:r>
              <a:rPr spc="5" dirty="0"/>
              <a:t>Graph</a:t>
            </a:r>
            <a:r>
              <a:rPr spc="-30" dirty="0"/>
              <a:t> </a:t>
            </a:r>
            <a:r>
              <a:rPr spc="-5" dirty="0"/>
              <a:t>Terminology</a:t>
            </a:r>
            <a:endParaRPr dirty="0"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00"/>
              </a:lnSpc>
            </a:pPr>
            <a:fld id="{81D60167-4931-47E6-BA6A-407CBD079E47}" type="slidenum">
              <a:rPr spc="15" dirty="0"/>
              <a:t>18</a:t>
            </a:fld>
            <a:endParaRPr spc="15" dirty="0"/>
          </a:p>
        </p:txBody>
      </p:sp>
      <p:sp>
        <p:nvSpPr>
          <p:cNvPr id="3" name="object 3"/>
          <p:cNvSpPr txBox="1"/>
          <p:nvPr/>
        </p:nvSpPr>
        <p:spPr>
          <a:xfrm>
            <a:off x="460044" y="1020306"/>
            <a:ext cx="8227059" cy="1374775"/>
          </a:xfrm>
          <a:prstGeom prst="rect">
            <a:avLst/>
          </a:prstGeom>
        </p:spPr>
        <p:txBody>
          <a:bodyPr vert="horz" wrap="square" lIns="0" tIns="800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30"/>
              </a:spcBef>
            </a:pPr>
            <a:r>
              <a:rPr sz="2800" b="1" spc="-10" dirty="0">
                <a:solidFill>
                  <a:srgbClr val="1F487C"/>
                </a:solidFill>
                <a:latin typeface="Times New Roman"/>
                <a:cs typeface="Times New Roman"/>
              </a:rPr>
              <a:t>Example</a:t>
            </a:r>
            <a:r>
              <a:rPr sz="2800" b="1" dirty="0">
                <a:solidFill>
                  <a:srgbClr val="1F487C"/>
                </a:solidFill>
                <a:latin typeface="Times New Roman"/>
                <a:cs typeface="Times New Roman"/>
              </a:rPr>
              <a:t> 3:</a:t>
            </a:r>
            <a:endParaRPr sz="2800">
              <a:latin typeface="Times New Roman"/>
              <a:cs typeface="Times New Roman"/>
            </a:endParaRPr>
          </a:p>
          <a:p>
            <a:pPr marL="12700" marR="5080">
              <a:lnSpc>
                <a:spcPct val="100400"/>
              </a:lnSpc>
              <a:spcBef>
                <a:spcPts val="470"/>
              </a:spcBef>
              <a:tabLst>
                <a:tab pos="789305" algn="l"/>
                <a:tab pos="1652905" algn="l"/>
                <a:tab pos="2534920" algn="l"/>
                <a:tab pos="3078480" algn="l"/>
                <a:tab pos="3873500" algn="l"/>
                <a:tab pos="4271010" algn="l"/>
                <a:tab pos="4728210" algn="l"/>
                <a:tab pos="6254750" algn="l"/>
                <a:tab pos="7145655" algn="l"/>
                <a:tab pos="7884795" algn="l"/>
              </a:tabLst>
            </a:pPr>
            <a:r>
              <a:rPr sz="2600" spc="-5" dirty="0">
                <a:latin typeface="Times New Roman"/>
                <a:cs typeface="Times New Roman"/>
              </a:rPr>
              <a:t>H</a:t>
            </a:r>
            <a:r>
              <a:rPr sz="2600" spc="-45" dirty="0">
                <a:latin typeface="Times New Roman"/>
                <a:cs typeface="Times New Roman"/>
              </a:rPr>
              <a:t>o</a:t>
            </a:r>
            <a:r>
              <a:rPr sz="2600" spc="-5" dirty="0">
                <a:latin typeface="Times New Roman"/>
                <a:cs typeface="Times New Roman"/>
              </a:rPr>
              <a:t>w</a:t>
            </a:r>
            <a:r>
              <a:rPr sz="2600" dirty="0">
                <a:latin typeface="Times New Roman"/>
                <a:cs typeface="Times New Roman"/>
              </a:rPr>
              <a:t>	</a:t>
            </a:r>
            <a:r>
              <a:rPr sz="2600" spc="-45" dirty="0">
                <a:latin typeface="Times New Roman"/>
                <a:cs typeface="Times New Roman"/>
              </a:rPr>
              <a:t>m</a:t>
            </a:r>
            <a:r>
              <a:rPr sz="2600" spc="-5" dirty="0">
                <a:latin typeface="Times New Roman"/>
                <a:cs typeface="Times New Roman"/>
              </a:rPr>
              <a:t>any</a:t>
            </a:r>
            <a:r>
              <a:rPr sz="2600" dirty="0">
                <a:latin typeface="Times New Roman"/>
                <a:cs typeface="Times New Roman"/>
              </a:rPr>
              <a:t>	</a:t>
            </a:r>
            <a:r>
              <a:rPr sz="2600" spc="-45" dirty="0">
                <a:latin typeface="Times New Roman"/>
                <a:cs typeface="Times New Roman"/>
              </a:rPr>
              <a:t>e</a:t>
            </a:r>
            <a:r>
              <a:rPr sz="2600" spc="-5" dirty="0">
                <a:latin typeface="Times New Roman"/>
                <a:cs typeface="Times New Roman"/>
              </a:rPr>
              <a:t>d</a:t>
            </a:r>
            <a:r>
              <a:rPr sz="2600" spc="-45" dirty="0">
                <a:latin typeface="Times New Roman"/>
                <a:cs typeface="Times New Roman"/>
              </a:rPr>
              <a:t>ge</a:t>
            </a:r>
            <a:r>
              <a:rPr sz="2600" spc="-5" dirty="0">
                <a:latin typeface="Times New Roman"/>
                <a:cs typeface="Times New Roman"/>
              </a:rPr>
              <a:t>s</a:t>
            </a:r>
            <a:r>
              <a:rPr sz="2600" dirty="0">
                <a:latin typeface="Times New Roman"/>
                <a:cs typeface="Times New Roman"/>
              </a:rPr>
              <a:t>	</a:t>
            </a:r>
            <a:r>
              <a:rPr sz="2600" spc="-5" dirty="0">
                <a:latin typeface="Times New Roman"/>
                <a:cs typeface="Times New Roman"/>
              </a:rPr>
              <a:t>are</a:t>
            </a:r>
            <a:r>
              <a:rPr sz="2600" dirty="0">
                <a:latin typeface="Times New Roman"/>
                <a:cs typeface="Times New Roman"/>
              </a:rPr>
              <a:t>	</a:t>
            </a:r>
            <a:r>
              <a:rPr sz="2600" spc="-5" dirty="0">
                <a:latin typeface="Times New Roman"/>
                <a:cs typeface="Times New Roman"/>
              </a:rPr>
              <a:t>th</a:t>
            </a:r>
            <a:r>
              <a:rPr sz="2600" spc="-45" dirty="0">
                <a:latin typeface="Times New Roman"/>
                <a:cs typeface="Times New Roman"/>
              </a:rPr>
              <a:t>e</a:t>
            </a:r>
            <a:r>
              <a:rPr sz="2600" spc="-5" dirty="0">
                <a:latin typeface="Times New Roman"/>
                <a:cs typeface="Times New Roman"/>
              </a:rPr>
              <a:t>re</a:t>
            </a:r>
            <a:r>
              <a:rPr sz="2600" dirty="0">
                <a:latin typeface="Times New Roman"/>
                <a:cs typeface="Times New Roman"/>
              </a:rPr>
              <a:t>	</a:t>
            </a:r>
            <a:r>
              <a:rPr sz="2600" spc="-5" dirty="0">
                <a:latin typeface="Times New Roman"/>
                <a:cs typeface="Times New Roman"/>
              </a:rPr>
              <a:t>in</a:t>
            </a:r>
            <a:r>
              <a:rPr sz="2600" dirty="0">
                <a:latin typeface="Times New Roman"/>
                <a:cs typeface="Times New Roman"/>
              </a:rPr>
              <a:t>	</a:t>
            </a:r>
            <a:r>
              <a:rPr sz="2600" spc="-5" dirty="0">
                <a:latin typeface="Times New Roman"/>
                <a:cs typeface="Times New Roman"/>
              </a:rPr>
              <a:t>an</a:t>
            </a:r>
            <a:r>
              <a:rPr sz="2600" dirty="0">
                <a:latin typeface="Times New Roman"/>
                <a:cs typeface="Times New Roman"/>
              </a:rPr>
              <a:t>	</a:t>
            </a:r>
            <a:r>
              <a:rPr sz="2600" spc="-5" dirty="0">
                <a:latin typeface="Times New Roman"/>
                <a:cs typeface="Times New Roman"/>
              </a:rPr>
              <a:t>undir</a:t>
            </a:r>
            <a:r>
              <a:rPr sz="2600" spc="-50" dirty="0">
                <a:latin typeface="Times New Roman"/>
                <a:cs typeface="Times New Roman"/>
              </a:rPr>
              <a:t>e</a:t>
            </a:r>
            <a:r>
              <a:rPr sz="2600" spc="-5" dirty="0">
                <a:latin typeface="Times New Roman"/>
                <a:cs typeface="Times New Roman"/>
              </a:rPr>
              <a:t>ct</a:t>
            </a:r>
            <a:r>
              <a:rPr sz="2600" spc="-45" dirty="0">
                <a:latin typeface="Times New Roman"/>
                <a:cs typeface="Times New Roman"/>
              </a:rPr>
              <a:t>e</a:t>
            </a:r>
            <a:r>
              <a:rPr sz="2600" spc="-5" dirty="0">
                <a:latin typeface="Times New Roman"/>
                <a:cs typeface="Times New Roman"/>
              </a:rPr>
              <a:t>d</a:t>
            </a:r>
            <a:r>
              <a:rPr sz="2600" dirty="0">
                <a:latin typeface="Times New Roman"/>
                <a:cs typeface="Times New Roman"/>
              </a:rPr>
              <a:t>	</a:t>
            </a:r>
            <a:r>
              <a:rPr sz="2600" spc="-45" dirty="0">
                <a:latin typeface="Times New Roman"/>
                <a:cs typeface="Times New Roman"/>
              </a:rPr>
              <a:t>g</a:t>
            </a:r>
            <a:r>
              <a:rPr sz="2600" spc="-5" dirty="0">
                <a:latin typeface="Times New Roman"/>
                <a:cs typeface="Times New Roman"/>
              </a:rPr>
              <a:t>raph</a:t>
            </a:r>
            <a:r>
              <a:rPr sz="2600" dirty="0">
                <a:latin typeface="Times New Roman"/>
                <a:cs typeface="Times New Roman"/>
              </a:rPr>
              <a:t>	</a:t>
            </a:r>
            <a:r>
              <a:rPr sz="2600" spc="-5" dirty="0">
                <a:latin typeface="Times New Roman"/>
                <a:cs typeface="Times New Roman"/>
              </a:rPr>
              <a:t>with</a:t>
            </a:r>
            <a:r>
              <a:rPr sz="2600" dirty="0">
                <a:latin typeface="Times New Roman"/>
                <a:cs typeface="Times New Roman"/>
              </a:rPr>
              <a:t>	</a:t>
            </a:r>
            <a:r>
              <a:rPr sz="2600" spc="-10" dirty="0">
                <a:latin typeface="Times New Roman"/>
                <a:cs typeface="Times New Roman"/>
              </a:rPr>
              <a:t>10  </a:t>
            </a:r>
            <a:r>
              <a:rPr sz="2600" spc="-20" dirty="0">
                <a:latin typeface="Times New Roman"/>
                <a:cs typeface="Times New Roman"/>
              </a:rPr>
              <a:t>vertices</a:t>
            </a:r>
            <a:r>
              <a:rPr sz="2600" spc="95" dirty="0">
                <a:latin typeface="Times New Roman"/>
                <a:cs typeface="Times New Roman"/>
              </a:rPr>
              <a:t> </a:t>
            </a:r>
            <a:r>
              <a:rPr sz="2600" spc="-15" dirty="0">
                <a:latin typeface="Times New Roman"/>
                <a:cs typeface="Times New Roman"/>
              </a:rPr>
              <a:t>each</a:t>
            </a:r>
            <a:r>
              <a:rPr sz="2600" spc="30" dirty="0">
                <a:latin typeface="Times New Roman"/>
                <a:cs typeface="Times New Roman"/>
              </a:rPr>
              <a:t> </a:t>
            </a:r>
            <a:r>
              <a:rPr sz="2600" spc="-25" dirty="0">
                <a:latin typeface="Times New Roman"/>
                <a:cs typeface="Times New Roman"/>
              </a:rPr>
              <a:t>of</a:t>
            </a:r>
            <a:r>
              <a:rPr sz="2600" spc="30" dirty="0">
                <a:latin typeface="Times New Roman"/>
                <a:cs typeface="Times New Roman"/>
              </a:rPr>
              <a:t> </a:t>
            </a:r>
            <a:r>
              <a:rPr sz="2600" spc="-25" dirty="0">
                <a:latin typeface="Times New Roman"/>
                <a:cs typeface="Times New Roman"/>
              </a:rPr>
              <a:t>degree</a:t>
            </a:r>
            <a:r>
              <a:rPr sz="2600" spc="135" dirty="0">
                <a:latin typeface="Times New Roman"/>
                <a:cs typeface="Times New Roman"/>
              </a:rPr>
              <a:t> </a:t>
            </a:r>
            <a:r>
              <a:rPr sz="2600" spc="-15" dirty="0">
                <a:latin typeface="Times New Roman"/>
                <a:cs typeface="Times New Roman"/>
              </a:rPr>
              <a:t>six?</a:t>
            </a:r>
            <a:endParaRPr sz="2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24484" y="250570"/>
            <a:ext cx="7814945" cy="660437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/>
              <a:t>Basic</a:t>
            </a:r>
            <a:r>
              <a:rPr spc="-45" dirty="0"/>
              <a:t> </a:t>
            </a:r>
            <a:r>
              <a:rPr spc="5" dirty="0"/>
              <a:t>Graph</a:t>
            </a:r>
            <a:r>
              <a:rPr spc="-30" dirty="0"/>
              <a:t> </a:t>
            </a:r>
            <a:r>
              <a:rPr spc="-5" dirty="0"/>
              <a:t>Terminology</a:t>
            </a:r>
            <a:endParaRPr dirty="0"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00"/>
              </a:lnSpc>
            </a:pPr>
            <a:fld id="{81D60167-4931-47E6-BA6A-407CBD079E47}" type="slidenum">
              <a:rPr spc="15" dirty="0"/>
              <a:t>19</a:t>
            </a:fld>
            <a:endParaRPr spc="15" dirty="0"/>
          </a:p>
        </p:txBody>
      </p:sp>
      <p:sp>
        <p:nvSpPr>
          <p:cNvPr id="3" name="object 3"/>
          <p:cNvSpPr txBox="1"/>
          <p:nvPr/>
        </p:nvSpPr>
        <p:spPr>
          <a:xfrm>
            <a:off x="460044" y="1020306"/>
            <a:ext cx="8218805" cy="3525520"/>
          </a:xfrm>
          <a:prstGeom prst="rect">
            <a:avLst/>
          </a:prstGeom>
        </p:spPr>
        <p:txBody>
          <a:bodyPr vert="horz" wrap="square" lIns="0" tIns="800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30"/>
              </a:spcBef>
            </a:pPr>
            <a:r>
              <a:rPr sz="2800" b="1" spc="5" dirty="0">
                <a:solidFill>
                  <a:srgbClr val="1F487C"/>
                </a:solidFill>
                <a:latin typeface="Times New Roman"/>
                <a:cs typeface="Times New Roman"/>
              </a:rPr>
              <a:t>Exa</a:t>
            </a:r>
            <a:r>
              <a:rPr sz="2800" b="1" spc="-75" dirty="0">
                <a:solidFill>
                  <a:srgbClr val="1F487C"/>
                </a:solidFill>
                <a:latin typeface="Times New Roman"/>
                <a:cs typeface="Times New Roman"/>
              </a:rPr>
              <a:t>m</a:t>
            </a:r>
            <a:r>
              <a:rPr sz="2800" b="1" spc="-10" dirty="0">
                <a:solidFill>
                  <a:srgbClr val="1F487C"/>
                </a:solidFill>
                <a:latin typeface="Times New Roman"/>
                <a:cs typeface="Times New Roman"/>
              </a:rPr>
              <a:t>p</a:t>
            </a:r>
            <a:r>
              <a:rPr sz="2800" b="1" spc="5" dirty="0">
                <a:solidFill>
                  <a:srgbClr val="1F487C"/>
                </a:solidFill>
                <a:latin typeface="Times New Roman"/>
                <a:cs typeface="Times New Roman"/>
              </a:rPr>
              <a:t>l</a:t>
            </a:r>
            <a:r>
              <a:rPr sz="2800" b="1" dirty="0">
                <a:solidFill>
                  <a:srgbClr val="1F487C"/>
                </a:solidFill>
                <a:latin typeface="Times New Roman"/>
                <a:cs typeface="Times New Roman"/>
              </a:rPr>
              <a:t>e</a:t>
            </a:r>
            <a:r>
              <a:rPr sz="2800" b="1" spc="25" dirty="0">
                <a:solidFill>
                  <a:srgbClr val="1F487C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1F487C"/>
                </a:solidFill>
                <a:latin typeface="Times New Roman"/>
                <a:cs typeface="Times New Roman"/>
              </a:rPr>
              <a:t>3:</a:t>
            </a:r>
            <a:r>
              <a:rPr sz="2800" b="1" spc="-165" dirty="0">
                <a:solidFill>
                  <a:srgbClr val="1F487C"/>
                </a:solidFill>
                <a:latin typeface="Times New Roman"/>
                <a:cs typeface="Times New Roman"/>
              </a:rPr>
              <a:t> </a:t>
            </a:r>
            <a:r>
              <a:rPr sz="2800" b="1" spc="-10" dirty="0">
                <a:solidFill>
                  <a:srgbClr val="1F487C"/>
                </a:solidFill>
                <a:latin typeface="Times New Roman"/>
                <a:cs typeface="Times New Roman"/>
              </a:rPr>
              <a:t>An</a:t>
            </a:r>
            <a:r>
              <a:rPr sz="2800" b="1" spc="-15" dirty="0">
                <a:solidFill>
                  <a:srgbClr val="1F487C"/>
                </a:solidFill>
                <a:latin typeface="Times New Roman"/>
                <a:cs typeface="Times New Roman"/>
              </a:rPr>
              <a:t>s</a:t>
            </a:r>
            <a:r>
              <a:rPr sz="2800" b="1" spc="20" dirty="0">
                <a:solidFill>
                  <a:srgbClr val="1F487C"/>
                </a:solidFill>
                <a:latin typeface="Times New Roman"/>
                <a:cs typeface="Times New Roman"/>
              </a:rPr>
              <a:t>w</a:t>
            </a:r>
            <a:r>
              <a:rPr sz="2800" b="1" spc="5" dirty="0">
                <a:solidFill>
                  <a:srgbClr val="1F487C"/>
                </a:solidFill>
                <a:latin typeface="Times New Roman"/>
                <a:cs typeface="Times New Roman"/>
              </a:rPr>
              <a:t>e</a:t>
            </a:r>
            <a:r>
              <a:rPr sz="2800" b="1" dirty="0">
                <a:solidFill>
                  <a:srgbClr val="1F487C"/>
                </a:solidFill>
                <a:latin typeface="Times New Roman"/>
                <a:cs typeface="Times New Roman"/>
              </a:rPr>
              <a:t>r</a:t>
            </a:r>
            <a:endParaRPr sz="2800" dirty="0">
              <a:latin typeface="Times New Roman"/>
              <a:cs typeface="Times New Roman"/>
            </a:endParaRPr>
          </a:p>
          <a:p>
            <a:pPr marL="12700" marR="5080">
              <a:lnSpc>
                <a:spcPct val="100400"/>
              </a:lnSpc>
              <a:spcBef>
                <a:spcPts val="470"/>
              </a:spcBef>
            </a:pPr>
            <a:r>
              <a:rPr sz="2600" spc="-20" dirty="0">
                <a:latin typeface="Times New Roman"/>
                <a:cs typeface="Times New Roman"/>
              </a:rPr>
              <a:t>How</a:t>
            </a:r>
            <a:r>
              <a:rPr sz="2600" spc="65" dirty="0">
                <a:latin typeface="Times New Roman"/>
                <a:cs typeface="Times New Roman"/>
              </a:rPr>
              <a:t> </a:t>
            </a:r>
            <a:r>
              <a:rPr sz="2600" spc="-15" dirty="0">
                <a:latin typeface="Times New Roman"/>
                <a:cs typeface="Times New Roman"/>
              </a:rPr>
              <a:t>many</a:t>
            </a:r>
            <a:r>
              <a:rPr sz="2600" spc="-5" dirty="0">
                <a:latin typeface="Times New Roman"/>
                <a:cs typeface="Times New Roman"/>
              </a:rPr>
              <a:t> </a:t>
            </a:r>
            <a:r>
              <a:rPr sz="2600" spc="-30" dirty="0">
                <a:latin typeface="Times New Roman"/>
                <a:cs typeface="Times New Roman"/>
              </a:rPr>
              <a:t>edges</a:t>
            </a:r>
            <a:r>
              <a:rPr sz="2600" spc="10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are</a:t>
            </a:r>
            <a:r>
              <a:rPr sz="2600" spc="35" dirty="0">
                <a:latin typeface="Times New Roman"/>
                <a:cs typeface="Times New Roman"/>
              </a:rPr>
              <a:t> </a:t>
            </a:r>
            <a:r>
              <a:rPr sz="2600" spc="-15" dirty="0">
                <a:latin typeface="Times New Roman"/>
                <a:cs typeface="Times New Roman"/>
              </a:rPr>
              <a:t>there</a:t>
            </a:r>
            <a:r>
              <a:rPr sz="2600" spc="6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in</a:t>
            </a:r>
            <a:r>
              <a:rPr sz="2600" spc="7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a</a:t>
            </a:r>
            <a:r>
              <a:rPr sz="2600" spc="70" dirty="0">
                <a:latin typeface="Times New Roman"/>
                <a:cs typeface="Times New Roman"/>
              </a:rPr>
              <a:t> </a:t>
            </a:r>
            <a:r>
              <a:rPr sz="2600" spc="-15" dirty="0">
                <a:latin typeface="Times New Roman"/>
                <a:cs typeface="Times New Roman"/>
              </a:rPr>
              <a:t>graph</a:t>
            </a:r>
            <a:r>
              <a:rPr sz="2600" spc="10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with</a:t>
            </a:r>
            <a:r>
              <a:rPr sz="2600" spc="6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10</a:t>
            </a:r>
            <a:r>
              <a:rPr sz="2600" spc="100" dirty="0">
                <a:latin typeface="Times New Roman"/>
                <a:cs typeface="Times New Roman"/>
              </a:rPr>
              <a:t> </a:t>
            </a:r>
            <a:r>
              <a:rPr sz="2600" spc="-20" dirty="0">
                <a:latin typeface="Times New Roman"/>
                <a:cs typeface="Times New Roman"/>
              </a:rPr>
              <a:t>vertices</a:t>
            </a:r>
            <a:r>
              <a:rPr sz="2600" spc="70" dirty="0">
                <a:latin typeface="Times New Roman"/>
                <a:cs typeface="Times New Roman"/>
              </a:rPr>
              <a:t> </a:t>
            </a:r>
            <a:r>
              <a:rPr sz="2600" spc="-15" dirty="0">
                <a:latin typeface="Times New Roman"/>
                <a:cs typeface="Times New Roman"/>
              </a:rPr>
              <a:t>each</a:t>
            </a:r>
            <a:r>
              <a:rPr sz="2600" spc="105" dirty="0">
                <a:latin typeface="Times New Roman"/>
                <a:cs typeface="Times New Roman"/>
              </a:rPr>
              <a:t> </a:t>
            </a:r>
            <a:r>
              <a:rPr sz="2600" spc="-25" dirty="0">
                <a:latin typeface="Times New Roman"/>
                <a:cs typeface="Times New Roman"/>
              </a:rPr>
              <a:t>of </a:t>
            </a:r>
            <a:r>
              <a:rPr sz="2600" spc="-635" dirty="0">
                <a:latin typeface="Times New Roman"/>
                <a:cs typeface="Times New Roman"/>
              </a:rPr>
              <a:t> </a:t>
            </a:r>
            <a:r>
              <a:rPr sz="2600" spc="-25" dirty="0">
                <a:latin typeface="Times New Roman"/>
                <a:cs typeface="Times New Roman"/>
              </a:rPr>
              <a:t>degree</a:t>
            </a:r>
            <a:r>
              <a:rPr sz="2600" spc="95" dirty="0">
                <a:latin typeface="Times New Roman"/>
                <a:cs typeface="Times New Roman"/>
              </a:rPr>
              <a:t> </a:t>
            </a:r>
            <a:r>
              <a:rPr sz="2600" spc="-15" dirty="0">
                <a:latin typeface="Times New Roman"/>
                <a:cs typeface="Times New Roman"/>
              </a:rPr>
              <a:t>six?</a:t>
            </a:r>
            <a:endParaRPr sz="2600" dirty="0">
              <a:latin typeface="Times New Roman"/>
              <a:cs typeface="Times New Roman"/>
            </a:endParaRPr>
          </a:p>
          <a:p>
            <a:pPr marL="7620" algn="ctr">
              <a:lnSpc>
                <a:spcPct val="100000"/>
              </a:lnSpc>
              <a:spcBef>
                <a:spcPts val="1745"/>
              </a:spcBef>
            </a:pPr>
            <a:r>
              <a:rPr lang="en-GB" sz="2600" spc="-5" dirty="0">
                <a:latin typeface="Cambria Math"/>
                <a:cs typeface="Cambria Math"/>
              </a:rPr>
              <a:t>2</a:t>
            </a:r>
            <a:r>
              <a:rPr lang="en-GB" sz="2600" spc="-5" dirty="0">
                <a:latin typeface="Cambria Math"/>
                <a:cs typeface="Cambria Math"/>
                <a:sym typeface="Symbol" panose="05050102010706020507" pitchFamily="18" charset="2"/>
              </a:rPr>
              <a:t>E </a:t>
            </a:r>
            <a:r>
              <a:rPr sz="2600" spc="-10" dirty="0">
                <a:latin typeface="Cambria Math"/>
                <a:cs typeface="Cambria Math"/>
              </a:rPr>
              <a:t>=</a:t>
            </a:r>
            <a:r>
              <a:rPr sz="2600" spc="210" dirty="0">
                <a:latin typeface="Cambria Math"/>
                <a:cs typeface="Cambria Math"/>
              </a:rPr>
              <a:t> </a:t>
            </a:r>
            <a:r>
              <a:rPr lang="en-GB" sz="2600" spc="210" dirty="0">
                <a:latin typeface="Cambria Math"/>
                <a:cs typeface="Cambria Math"/>
                <a:sym typeface="Symbol" panose="05050102010706020507" pitchFamily="18" charset="2"/>
              </a:rPr>
              <a:t></a:t>
            </a:r>
            <a:r>
              <a:rPr sz="2600" spc="-65" dirty="0">
                <a:latin typeface="Cambria Math"/>
                <a:cs typeface="Cambria Math"/>
              </a:rPr>
              <a:t> </a:t>
            </a:r>
            <a:r>
              <a:rPr sz="2600" spc="5" dirty="0">
                <a:latin typeface="Cambria Math"/>
                <a:cs typeface="Cambria Math"/>
              </a:rPr>
              <a:t>deg(𝑣)</a:t>
            </a:r>
            <a:endParaRPr sz="2600" dirty="0">
              <a:latin typeface="Cambria Math"/>
              <a:cs typeface="Cambria Math"/>
            </a:endParaRPr>
          </a:p>
          <a:p>
            <a:pPr marR="123189" algn="ctr">
              <a:lnSpc>
                <a:spcPts val="2050"/>
              </a:lnSpc>
              <a:spcBef>
                <a:spcPts val="890"/>
              </a:spcBef>
            </a:pPr>
            <a:r>
              <a:rPr sz="1900" spc="45" dirty="0">
                <a:latin typeface="Cambria Math"/>
                <a:cs typeface="Cambria Math"/>
              </a:rPr>
              <a:t>𝑣∈𝑉</a:t>
            </a:r>
            <a:endParaRPr sz="1900" dirty="0">
              <a:latin typeface="Cambria Math"/>
              <a:cs typeface="Cambria Math"/>
            </a:endParaRPr>
          </a:p>
          <a:p>
            <a:pPr marL="12700">
              <a:lnSpc>
                <a:spcPts val="2890"/>
              </a:lnSpc>
            </a:pPr>
            <a:r>
              <a:rPr sz="2600" b="1" i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Solution:</a:t>
            </a:r>
            <a:endParaRPr sz="2600" dirty="0">
              <a:latin typeface="Times New Roman"/>
              <a:cs typeface="Times New Roman"/>
            </a:endParaRPr>
          </a:p>
          <a:p>
            <a:pPr marL="12700" marR="6350">
              <a:lnSpc>
                <a:spcPts val="3100"/>
              </a:lnSpc>
              <a:spcBef>
                <a:spcPts val="135"/>
              </a:spcBef>
            </a:pPr>
            <a:r>
              <a:rPr sz="2600" spc="-10" dirty="0">
                <a:latin typeface="Times New Roman"/>
                <a:cs typeface="Times New Roman"/>
              </a:rPr>
              <a:t>Because</a:t>
            </a:r>
            <a:r>
              <a:rPr sz="2600" spc="10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the</a:t>
            </a:r>
            <a:r>
              <a:rPr sz="2600" spc="10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sum</a:t>
            </a:r>
            <a:r>
              <a:rPr sz="2600" spc="100" dirty="0">
                <a:latin typeface="Times New Roman"/>
                <a:cs typeface="Times New Roman"/>
              </a:rPr>
              <a:t> </a:t>
            </a:r>
            <a:r>
              <a:rPr sz="2600" spc="-25" dirty="0">
                <a:latin typeface="Times New Roman"/>
                <a:cs typeface="Times New Roman"/>
              </a:rPr>
              <a:t>of</a:t>
            </a:r>
            <a:r>
              <a:rPr sz="2600" spc="13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the</a:t>
            </a:r>
            <a:r>
              <a:rPr sz="2600" spc="105" dirty="0">
                <a:latin typeface="Times New Roman"/>
                <a:cs typeface="Times New Roman"/>
              </a:rPr>
              <a:t> </a:t>
            </a:r>
            <a:r>
              <a:rPr sz="2600" spc="-30" dirty="0">
                <a:latin typeface="Times New Roman"/>
                <a:cs typeface="Times New Roman"/>
              </a:rPr>
              <a:t>degrees</a:t>
            </a:r>
            <a:r>
              <a:rPr sz="2600" spc="135" dirty="0">
                <a:latin typeface="Times New Roman"/>
                <a:cs typeface="Times New Roman"/>
              </a:rPr>
              <a:t> </a:t>
            </a:r>
            <a:r>
              <a:rPr sz="2600" spc="-25" dirty="0">
                <a:latin typeface="Times New Roman"/>
                <a:cs typeface="Times New Roman"/>
              </a:rPr>
              <a:t>of</a:t>
            </a:r>
            <a:r>
              <a:rPr sz="2600" spc="14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the</a:t>
            </a:r>
            <a:r>
              <a:rPr sz="2600" spc="100" dirty="0">
                <a:latin typeface="Times New Roman"/>
                <a:cs typeface="Times New Roman"/>
              </a:rPr>
              <a:t> </a:t>
            </a:r>
            <a:r>
              <a:rPr sz="2600" spc="-20" dirty="0">
                <a:latin typeface="Times New Roman"/>
                <a:cs typeface="Times New Roman"/>
              </a:rPr>
              <a:t>vertices</a:t>
            </a:r>
            <a:r>
              <a:rPr sz="2600" spc="14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is</a:t>
            </a:r>
            <a:r>
              <a:rPr sz="2600" spc="13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6</a:t>
            </a:r>
            <a:r>
              <a:rPr sz="2600" spc="13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·</a:t>
            </a:r>
            <a:r>
              <a:rPr sz="2600" spc="14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10</a:t>
            </a:r>
            <a:r>
              <a:rPr sz="2600" spc="13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=</a:t>
            </a:r>
            <a:r>
              <a:rPr sz="2600" spc="19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60, </a:t>
            </a:r>
            <a:r>
              <a:rPr sz="2600" spc="-63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it</a:t>
            </a:r>
            <a:r>
              <a:rPr sz="2600" spc="-10" dirty="0">
                <a:latin typeface="Times New Roman"/>
                <a:cs typeface="Times New Roman"/>
              </a:rPr>
              <a:t> </a:t>
            </a:r>
            <a:r>
              <a:rPr sz="2600" spc="-15" dirty="0">
                <a:latin typeface="Times New Roman"/>
                <a:cs typeface="Times New Roman"/>
              </a:rPr>
              <a:t>follows</a:t>
            </a:r>
            <a:r>
              <a:rPr sz="2600" spc="9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that 2</a:t>
            </a:r>
            <a:r>
              <a:rPr lang="en-US" sz="2600" spc="-5" dirty="0">
                <a:latin typeface="Times New Roman"/>
                <a:cs typeface="Times New Roman"/>
              </a:rPr>
              <a:t>E</a:t>
            </a:r>
            <a:r>
              <a:rPr sz="2600" i="1" spc="3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=</a:t>
            </a:r>
            <a:r>
              <a:rPr sz="2600" spc="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60.</a:t>
            </a:r>
            <a:r>
              <a:rPr sz="2600" spc="-45" dirty="0">
                <a:latin typeface="Times New Roman"/>
                <a:cs typeface="Times New Roman"/>
              </a:rPr>
              <a:t> </a:t>
            </a:r>
            <a:r>
              <a:rPr sz="2600" spc="-20" dirty="0">
                <a:latin typeface="Times New Roman"/>
                <a:cs typeface="Times New Roman"/>
              </a:rPr>
              <a:t>Therefore,</a:t>
            </a:r>
            <a:r>
              <a:rPr sz="2600" spc="120" dirty="0">
                <a:latin typeface="Times New Roman"/>
                <a:cs typeface="Times New Roman"/>
              </a:rPr>
              <a:t> </a:t>
            </a:r>
            <a:r>
              <a:rPr lang="en-US" sz="2600" i="1" spc="-5" dirty="0">
                <a:latin typeface="Times New Roman"/>
                <a:cs typeface="Times New Roman"/>
              </a:rPr>
              <a:t>E</a:t>
            </a:r>
            <a:r>
              <a:rPr sz="2600" i="1" spc="-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=</a:t>
            </a:r>
            <a:r>
              <a:rPr sz="2600" spc="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30.</a:t>
            </a:r>
            <a:endParaRPr sz="26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43000" y="288759"/>
            <a:ext cx="7189470" cy="660437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/>
              <a:t>Basic</a:t>
            </a:r>
            <a:r>
              <a:rPr spc="-55" dirty="0"/>
              <a:t> </a:t>
            </a:r>
            <a:r>
              <a:rPr dirty="0"/>
              <a:t>Graph</a:t>
            </a:r>
            <a:r>
              <a:rPr spc="-40" dirty="0"/>
              <a:t> </a:t>
            </a:r>
            <a:r>
              <a:rPr spc="-5" dirty="0"/>
              <a:t>Terminology</a:t>
            </a:r>
            <a:r>
              <a:rPr spc="-25" dirty="0"/>
              <a:t> </a:t>
            </a:r>
            <a:endParaRPr spc="10" dirty="0"/>
          </a:p>
        </p:txBody>
      </p:sp>
      <p:sp>
        <p:nvSpPr>
          <p:cNvPr id="13" name="object 13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00"/>
              </a:lnSpc>
            </a:pPr>
            <a:fld id="{81D60167-4931-47E6-BA6A-407CBD079E47}" type="slidenum">
              <a:rPr spc="15" dirty="0"/>
              <a:t>2</a:t>
            </a:fld>
            <a:endParaRPr spc="15" dirty="0"/>
          </a:p>
        </p:txBody>
      </p:sp>
      <p:sp>
        <p:nvSpPr>
          <p:cNvPr id="3" name="object 3"/>
          <p:cNvSpPr txBox="1"/>
          <p:nvPr/>
        </p:nvSpPr>
        <p:spPr>
          <a:xfrm>
            <a:off x="460044" y="1020306"/>
            <a:ext cx="8232140" cy="3240405"/>
          </a:xfrm>
          <a:prstGeom prst="rect">
            <a:avLst/>
          </a:prstGeom>
        </p:spPr>
        <p:txBody>
          <a:bodyPr vert="horz" wrap="square" lIns="0" tIns="8001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630"/>
              </a:spcBef>
            </a:pPr>
            <a:r>
              <a:rPr sz="2800" b="1" spc="5" dirty="0">
                <a:solidFill>
                  <a:srgbClr val="1F487C"/>
                </a:solidFill>
                <a:latin typeface="Times New Roman"/>
                <a:cs typeface="Times New Roman"/>
              </a:rPr>
              <a:t>Definition</a:t>
            </a:r>
            <a:r>
              <a:rPr sz="2800" b="1" spc="-120" dirty="0">
                <a:solidFill>
                  <a:srgbClr val="1F487C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1F487C"/>
                </a:solidFill>
                <a:latin typeface="Times New Roman"/>
                <a:cs typeface="Times New Roman"/>
              </a:rPr>
              <a:t>1:</a:t>
            </a:r>
            <a:endParaRPr sz="28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99"/>
              </a:lnSpc>
              <a:spcBef>
                <a:spcPts val="475"/>
              </a:spcBef>
            </a:pPr>
            <a:r>
              <a:rPr sz="2600" spc="-55" dirty="0">
                <a:latin typeface="Times New Roman"/>
                <a:cs typeface="Times New Roman"/>
              </a:rPr>
              <a:t>Two </a:t>
            </a:r>
            <a:r>
              <a:rPr sz="2600" spc="-20" dirty="0">
                <a:latin typeface="Times New Roman"/>
                <a:cs typeface="Times New Roman"/>
              </a:rPr>
              <a:t>vertices </a:t>
            </a:r>
            <a:r>
              <a:rPr sz="2600" spc="-5" dirty="0">
                <a:latin typeface="Cambria Math"/>
                <a:cs typeface="Cambria Math"/>
              </a:rPr>
              <a:t>𝑢</a:t>
            </a:r>
            <a:r>
              <a:rPr sz="2600" dirty="0">
                <a:latin typeface="Cambria Math"/>
                <a:cs typeface="Cambria Math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and </a:t>
            </a:r>
            <a:r>
              <a:rPr sz="2600" spc="-5" dirty="0">
                <a:latin typeface="Cambria Math"/>
                <a:cs typeface="Cambria Math"/>
              </a:rPr>
              <a:t>𝑣</a:t>
            </a:r>
            <a:r>
              <a:rPr sz="2600" dirty="0">
                <a:latin typeface="Cambria Math"/>
                <a:cs typeface="Cambria Math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in an </a:t>
            </a:r>
            <a:r>
              <a:rPr sz="2600" spc="-15" dirty="0">
                <a:latin typeface="Times New Roman"/>
                <a:cs typeface="Times New Roman"/>
              </a:rPr>
              <a:t>undirected graph </a:t>
            </a:r>
            <a:r>
              <a:rPr sz="2600" i="1" spc="-5" dirty="0">
                <a:latin typeface="Times New Roman"/>
                <a:cs typeface="Times New Roman"/>
              </a:rPr>
              <a:t>G </a:t>
            </a:r>
            <a:r>
              <a:rPr sz="2600" spc="-5" dirty="0">
                <a:latin typeface="Times New Roman"/>
                <a:cs typeface="Times New Roman"/>
              </a:rPr>
              <a:t>are </a:t>
            </a:r>
            <a:r>
              <a:rPr sz="2600" spc="-10" dirty="0">
                <a:latin typeface="Times New Roman"/>
                <a:cs typeface="Times New Roman"/>
              </a:rPr>
              <a:t>called </a:t>
            </a:r>
            <a:r>
              <a:rPr sz="2600" spc="-5" dirty="0">
                <a:latin typeface="Times New Roman"/>
                <a:cs typeface="Times New Roman"/>
              </a:rPr>
              <a:t> </a:t>
            </a:r>
            <a:r>
              <a:rPr sz="2600" b="1" spc="-5" dirty="0">
                <a:solidFill>
                  <a:srgbClr val="1F487C"/>
                </a:solidFill>
                <a:latin typeface="Times New Roman"/>
                <a:cs typeface="Times New Roman"/>
              </a:rPr>
              <a:t>adjacent </a:t>
            </a:r>
            <a:r>
              <a:rPr sz="2600" spc="-20" dirty="0">
                <a:latin typeface="Times New Roman"/>
                <a:cs typeface="Times New Roman"/>
              </a:rPr>
              <a:t>(or </a:t>
            </a:r>
            <a:r>
              <a:rPr sz="2600" b="1" spc="-5" dirty="0">
                <a:solidFill>
                  <a:srgbClr val="1F487C"/>
                </a:solidFill>
                <a:latin typeface="Times New Roman"/>
                <a:cs typeface="Times New Roman"/>
              </a:rPr>
              <a:t>neighbors</a:t>
            </a:r>
            <a:r>
              <a:rPr sz="2600" spc="-5" dirty="0">
                <a:latin typeface="Times New Roman"/>
                <a:cs typeface="Times New Roman"/>
              </a:rPr>
              <a:t>) in </a:t>
            </a:r>
            <a:r>
              <a:rPr sz="2600" i="1" spc="-5" dirty="0">
                <a:latin typeface="Times New Roman"/>
                <a:cs typeface="Times New Roman"/>
              </a:rPr>
              <a:t>G </a:t>
            </a:r>
            <a:r>
              <a:rPr sz="2600" spc="-5" dirty="0">
                <a:latin typeface="Times New Roman"/>
                <a:cs typeface="Times New Roman"/>
              </a:rPr>
              <a:t>if </a:t>
            </a:r>
            <a:r>
              <a:rPr sz="2600" i="1" spc="-5" dirty="0">
                <a:latin typeface="Times New Roman"/>
                <a:cs typeface="Times New Roman"/>
              </a:rPr>
              <a:t>u </a:t>
            </a:r>
            <a:r>
              <a:rPr sz="2600" spc="-5" dirty="0">
                <a:latin typeface="Times New Roman"/>
                <a:cs typeface="Times New Roman"/>
              </a:rPr>
              <a:t>and </a:t>
            </a:r>
            <a:r>
              <a:rPr sz="2600" i="1" spc="-5" dirty="0">
                <a:latin typeface="Times New Roman"/>
                <a:cs typeface="Times New Roman"/>
              </a:rPr>
              <a:t>v </a:t>
            </a:r>
            <a:r>
              <a:rPr sz="2600" spc="-5" dirty="0">
                <a:latin typeface="Times New Roman"/>
                <a:cs typeface="Times New Roman"/>
              </a:rPr>
              <a:t>are </a:t>
            </a:r>
            <a:r>
              <a:rPr sz="2600" spc="-15" dirty="0">
                <a:latin typeface="Times New Roman"/>
                <a:cs typeface="Times New Roman"/>
              </a:rPr>
              <a:t>endpoints </a:t>
            </a:r>
            <a:r>
              <a:rPr sz="2600" spc="-25" dirty="0">
                <a:latin typeface="Times New Roman"/>
                <a:cs typeface="Times New Roman"/>
              </a:rPr>
              <a:t>of </a:t>
            </a:r>
            <a:r>
              <a:rPr sz="2600" spc="-5" dirty="0">
                <a:latin typeface="Times New Roman"/>
                <a:cs typeface="Times New Roman"/>
              </a:rPr>
              <a:t>an 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25" dirty="0">
                <a:latin typeface="Times New Roman"/>
                <a:cs typeface="Times New Roman"/>
              </a:rPr>
              <a:t>edge</a:t>
            </a:r>
            <a:r>
              <a:rPr sz="2600" spc="-2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Cambria Math"/>
                <a:cs typeface="Cambria Math"/>
              </a:rPr>
              <a:t>𝑒</a:t>
            </a:r>
            <a:r>
              <a:rPr sz="2600" dirty="0">
                <a:latin typeface="Cambria Math"/>
                <a:cs typeface="Cambria Math"/>
              </a:rPr>
              <a:t> </a:t>
            </a:r>
            <a:r>
              <a:rPr sz="2600" spc="-25" dirty="0">
                <a:latin typeface="Times New Roman"/>
                <a:cs typeface="Times New Roman"/>
              </a:rPr>
              <a:t>of</a:t>
            </a:r>
            <a:r>
              <a:rPr sz="2600" spc="-20" dirty="0">
                <a:latin typeface="Times New Roman"/>
                <a:cs typeface="Times New Roman"/>
              </a:rPr>
              <a:t> </a:t>
            </a:r>
            <a:r>
              <a:rPr sz="2600" i="1" spc="-5" dirty="0">
                <a:latin typeface="Times New Roman"/>
                <a:cs typeface="Times New Roman"/>
              </a:rPr>
              <a:t>G</a:t>
            </a:r>
            <a:r>
              <a:rPr sz="2600" spc="-5" dirty="0">
                <a:latin typeface="Times New Roman"/>
                <a:cs typeface="Times New Roman"/>
              </a:rPr>
              <a:t>.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Such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an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25" dirty="0">
                <a:latin typeface="Times New Roman"/>
                <a:cs typeface="Times New Roman"/>
              </a:rPr>
              <a:t>edge</a:t>
            </a:r>
            <a:r>
              <a:rPr sz="2600" spc="-2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Cambria Math"/>
                <a:cs typeface="Cambria Math"/>
              </a:rPr>
              <a:t>𝑒</a:t>
            </a:r>
            <a:r>
              <a:rPr sz="2600" dirty="0">
                <a:latin typeface="Cambria Math"/>
                <a:cs typeface="Cambria Math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is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called</a:t>
            </a:r>
            <a:r>
              <a:rPr sz="2600" spc="-5" dirty="0">
                <a:latin typeface="Times New Roman"/>
                <a:cs typeface="Times New Roman"/>
              </a:rPr>
              <a:t> </a:t>
            </a:r>
            <a:r>
              <a:rPr sz="2600" i="1" spc="-5" dirty="0">
                <a:latin typeface="Times New Roman"/>
                <a:cs typeface="Times New Roman"/>
              </a:rPr>
              <a:t>incident</a:t>
            </a:r>
            <a:r>
              <a:rPr sz="2600" i="1" spc="640" dirty="0">
                <a:latin typeface="Times New Roman"/>
                <a:cs typeface="Times New Roman"/>
              </a:rPr>
              <a:t> </a:t>
            </a:r>
            <a:r>
              <a:rPr sz="2600" i="1" spc="-5" dirty="0">
                <a:latin typeface="Times New Roman"/>
                <a:cs typeface="Times New Roman"/>
              </a:rPr>
              <a:t>with</a:t>
            </a:r>
            <a:r>
              <a:rPr sz="2600" i="1" spc="64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the 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20" dirty="0">
                <a:latin typeface="Times New Roman"/>
                <a:cs typeface="Times New Roman"/>
              </a:rPr>
              <a:t>vertices</a:t>
            </a:r>
            <a:r>
              <a:rPr sz="2600" spc="10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Cambria Math"/>
                <a:cs typeface="Cambria Math"/>
              </a:rPr>
              <a:t>𝑢</a:t>
            </a:r>
            <a:r>
              <a:rPr sz="2600" spc="135" dirty="0">
                <a:latin typeface="Cambria Math"/>
                <a:cs typeface="Cambria Math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and</a:t>
            </a:r>
            <a:r>
              <a:rPr sz="2600" spc="3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Cambria Math"/>
                <a:cs typeface="Cambria Math"/>
              </a:rPr>
              <a:t>𝑣</a:t>
            </a:r>
            <a:r>
              <a:rPr sz="2600" spc="140" dirty="0">
                <a:latin typeface="Cambria Math"/>
                <a:cs typeface="Cambria Math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and </a:t>
            </a:r>
            <a:r>
              <a:rPr sz="2600" spc="-5" dirty="0">
                <a:latin typeface="Cambria Math"/>
                <a:cs typeface="Cambria Math"/>
              </a:rPr>
              <a:t>𝑒</a:t>
            </a:r>
            <a:r>
              <a:rPr sz="2600" spc="120" dirty="0">
                <a:latin typeface="Cambria Math"/>
                <a:cs typeface="Cambria Math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is said</a:t>
            </a:r>
            <a:r>
              <a:rPr sz="2600" spc="2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to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i="1" spc="-5" dirty="0">
                <a:latin typeface="Times New Roman"/>
                <a:cs typeface="Times New Roman"/>
              </a:rPr>
              <a:t>connect </a:t>
            </a:r>
            <a:r>
              <a:rPr sz="2600" spc="-5" dirty="0">
                <a:latin typeface="Cambria Math"/>
                <a:cs typeface="Cambria Math"/>
              </a:rPr>
              <a:t>𝑢</a:t>
            </a:r>
            <a:r>
              <a:rPr sz="2600" spc="135" dirty="0">
                <a:latin typeface="Cambria Math"/>
                <a:cs typeface="Cambria Math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and</a:t>
            </a:r>
            <a:r>
              <a:rPr sz="2600" spc="30" dirty="0">
                <a:latin typeface="Times New Roman"/>
                <a:cs typeface="Times New Roman"/>
              </a:rPr>
              <a:t> </a:t>
            </a:r>
            <a:r>
              <a:rPr sz="2600" spc="30" dirty="0">
                <a:latin typeface="Cambria Math"/>
                <a:cs typeface="Cambria Math"/>
              </a:rPr>
              <a:t>𝑣</a:t>
            </a:r>
            <a:r>
              <a:rPr sz="2600" spc="30" dirty="0">
                <a:latin typeface="Times New Roman"/>
                <a:cs typeface="Times New Roman"/>
              </a:rPr>
              <a:t>.</a:t>
            </a:r>
            <a:endParaRPr sz="2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900">
              <a:latin typeface="Times New Roman"/>
              <a:cs typeface="Times New Roman"/>
            </a:endParaRPr>
          </a:p>
          <a:p>
            <a:pPr marR="1905" algn="ctr">
              <a:lnSpc>
                <a:spcPct val="100000"/>
              </a:lnSpc>
              <a:spcBef>
                <a:spcPts val="2240"/>
              </a:spcBef>
            </a:pPr>
            <a:r>
              <a:rPr sz="2400" spc="-25" dirty="0">
                <a:latin typeface="Times New Roman"/>
                <a:cs typeface="Times New Roman"/>
              </a:rPr>
              <a:t>e</a:t>
            </a:r>
            <a:r>
              <a:rPr sz="2400" spc="15" dirty="0">
                <a:latin typeface="Times New Roman"/>
                <a:cs typeface="Times New Roman"/>
              </a:rPr>
              <a:t>d</a:t>
            </a:r>
            <a:r>
              <a:rPr sz="2400" spc="-15" dirty="0">
                <a:latin typeface="Times New Roman"/>
                <a:cs typeface="Times New Roman"/>
              </a:rPr>
              <a:t>g</a:t>
            </a:r>
            <a:r>
              <a:rPr sz="2400" spc="5" dirty="0">
                <a:latin typeface="Times New Roman"/>
                <a:cs typeface="Times New Roman"/>
              </a:rPr>
              <a:t>e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10" dirty="0">
                <a:latin typeface="Cambria Math"/>
                <a:cs typeface="Cambria Math"/>
              </a:rPr>
              <a:t>(</a:t>
            </a:r>
            <a:r>
              <a:rPr sz="2400" spc="65" dirty="0">
                <a:latin typeface="Cambria Math"/>
                <a:cs typeface="Cambria Math"/>
              </a:rPr>
              <a:t>𝑢</a:t>
            </a:r>
            <a:r>
              <a:rPr sz="2400" dirty="0">
                <a:latin typeface="Cambria Math"/>
                <a:cs typeface="Cambria Math"/>
              </a:rPr>
              <a:t>,</a:t>
            </a:r>
            <a:r>
              <a:rPr sz="2400" spc="-125" dirty="0">
                <a:latin typeface="Cambria Math"/>
                <a:cs typeface="Cambria Math"/>
              </a:rPr>
              <a:t> </a:t>
            </a:r>
            <a:r>
              <a:rPr sz="2400" spc="65" dirty="0">
                <a:latin typeface="Cambria Math"/>
                <a:cs typeface="Cambria Math"/>
              </a:rPr>
              <a:t>𝑣</a:t>
            </a:r>
            <a:r>
              <a:rPr sz="2400" spc="5" dirty="0">
                <a:latin typeface="Cambria Math"/>
                <a:cs typeface="Cambria Math"/>
              </a:rPr>
              <a:t>)</a:t>
            </a:r>
            <a:endParaRPr sz="2400">
              <a:latin typeface="Cambria Math"/>
              <a:cs typeface="Cambria Math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2844800" y="4294123"/>
            <a:ext cx="3500120" cy="254000"/>
            <a:chOff x="2844800" y="4294123"/>
            <a:chExt cx="3500120" cy="254000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939786" y="4393447"/>
              <a:ext cx="3262153" cy="98787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2971800" y="4421123"/>
              <a:ext cx="3200400" cy="0"/>
            </a:xfrm>
            <a:custGeom>
              <a:avLst/>
              <a:gdLst/>
              <a:ahLst/>
              <a:cxnLst/>
              <a:rect l="l" t="t" r="r" b="b"/>
              <a:pathLst>
                <a:path w="3200400">
                  <a:moveTo>
                    <a:pt x="0" y="0"/>
                  </a:moveTo>
                  <a:lnTo>
                    <a:pt x="3200400" y="0"/>
                  </a:lnTo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844800" y="4294123"/>
              <a:ext cx="180848" cy="254000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168644" y="4294123"/>
              <a:ext cx="176275" cy="254000"/>
            </a:xfrm>
            <a:prstGeom prst="rect">
              <a:avLst/>
            </a:prstGeom>
          </p:spPr>
        </p:pic>
      </p:grpSp>
      <p:sp>
        <p:nvSpPr>
          <p:cNvPr id="9" name="object 9"/>
          <p:cNvSpPr txBox="1"/>
          <p:nvPr/>
        </p:nvSpPr>
        <p:spPr>
          <a:xfrm>
            <a:off x="6145784" y="4547057"/>
            <a:ext cx="219710" cy="4540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800" spc="10" dirty="0">
                <a:latin typeface="Cambria Math"/>
                <a:cs typeface="Cambria Math"/>
              </a:rPr>
              <a:t>𝑣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819145" y="4547057"/>
            <a:ext cx="230504" cy="4540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800" spc="10" dirty="0">
                <a:latin typeface="Cambria Math"/>
                <a:cs typeface="Cambria Math"/>
              </a:rPr>
              <a:t>𝑢</a:t>
            </a:r>
            <a:endParaRPr sz="280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60044" y="116884"/>
            <a:ext cx="7598106" cy="660437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/>
              <a:t>Basic</a:t>
            </a:r>
            <a:r>
              <a:rPr spc="-45" dirty="0"/>
              <a:t> </a:t>
            </a:r>
            <a:r>
              <a:rPr spc="5" dirty="0"/>
              <a:t>Graph</a:t>
            </a:r>
            <a:r>
              <a:rPr spc="-30" dirty="0"/>
              <a:t> </a:t>
            </a:r>
            <a:r>
              <a:rPr spc="-5" dirty="0"/>
              <a:t>Terminology</a:t>
            </a:r>
            <a:endParaRPr dirty="0"/>
          </a:p>
        </p:txBody>
      </p:sp>
      <p:sp>
        <p:nvSpPr>
          <p:cNvPr id="13" name="object 13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00"/>
              </a:lnSpc>
            </a:pPr>
            <a:fld id="{81D60167-4931-47E6-BA6A-407CBD079E47}" type="slidenum">
              <a:rPr spc="15" dirty="0"/>
              <a:t>20</a:t>
            </a:fld>
            <a:endParaRPr spc="15" dirty="0"/>
          </a:p>
        </p:txBody>
      </p:sp>
      <p:grpSp>
        <p:nvGrpSpPr>
          <p:cNvPr id="3" name="object 3"/>
          <p:cNvGrpSpPr/>
          <p:nvPr/>
        </p:nvGrpSpPr>
        <p:grpSpPr>
          <a:xfrm>
            <a:off x="2844800" y="4559300"/>
            <a:ext cx="3500120" cy="262890"/>
            <a:chOff x="2844800" y="4559300"/>
            <a:chExt cx="3500120" cy="26289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939786" y="4598872"/>
              <a:ext cx="3253113" cy="222836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2971800" y="4600721"/>
              <a:ext cx="3201035" cy="171450"/>
            </a:xfrm>
            <a:custGeom>
              <a:avLst/>
              <a:gdLst/>
              <a:ahLst/>
              <a:cxnLst/>
              <a:rect l="l" t="t" r="r" b="b"/>
              <a:pathLst>
                <a:path w="3201035" h="171450">
                  <a:moveTo>
                    <a:pt x="3124726" y="85578"/>
                  </a:moveTo>
                  <a:lnTo>
                    <a:pt x="3038729" y="135743"/>
                  </a:lnTo>
                  <a:lnTo>
                    <a:pt x="3033121" y="140795"/>
                  </a:lnTo>
                  <a:lnTo>
                    <a:pt x="3029966" y="147395"/>
                  </a:lnTo>
                  <a:lnTo>
                    <a:pt x="3029477" y="154709"/>
                  </a:lnTo>
                  <a:lnTo>
                    <a:pt x="3031871" y="161905"/>
                  </a:lnTo>
                  <a:lnTo>
                    <a:pt x="3036923" y="167513"/>
                  </a:lnTo>
                  <a:lnTo>
                    <a:pt x="3043523" y="170668"/>
                  </a:lnTo>
                  <a:lnTo>
                    <a:pt x="3050837" y="171156"/>
                  </a:lnTo>
                  <a:lnTo>
                    <a:pt x="3058033" y="168763"/>
                  </a:lnTo>
                  <a:lnTo>
                    <a:pt x="3167894" y="104628"/>
                  </a:lnTo>
                  <a:lnTo>
                    <a:pt x="3162680" y="104628"/>
                  </a:lnTo>
                  <a:lnTo>
                    <a:pt x="3162680" y="102088"/>
                  </a:lnTo>
                  <a:lnTo>
                    <a:pt x="3153029" y="102088"/>
                  </a:lnTo>
                  <a:lnTo>
                    <a:pt x="3124726" y="85578"/>
                  </a:lnTo>
                  <a:close/>
                </a:path>
                <a:path w="3201035" h="171450">
                  <a:moveTo>
                    <a:pt x="3092068" y="66528"/>
                  </a:moveTo>
                  <a:lnTo>
                    <a:pt x="0" y="66528"/>
                  </a:lnTo>
                  <a:lnTo>
                    <a:pt x="0" y="104628"/>
                  </a:lnTo>
                  <a:lnTo>
                    <a:pt x="3092068" y="104628"/>
                  </a:lnTo>
                  <a:lnTo>
                    <a:pt x="3124726" y="85578"/>
                  </a:lnTo>
                  <a:lnTo>
                    <a:pt x="3092068" y="66528"/>
                  </a:lnTo>
                  <a:close/>
                </a:path>
                <a:path w="3201035" h="171450">
                  <a:moveTo>
                    <a:pt x="3167894" y="66528"/>
                  </a:moveTo>
                  <a:lnTo>
                    <a:pt x="3162680" y="66528"/>
                  </a:lnTo>
                  <a:lnTo>
                    <a:pt x="3162680" y="104628"/>
                  </a:lnTo>
                  <a:lnTo>
                    <a:pt x="3167894" y="104628"/>
                  </a:lnTo>
                  <a:lnTo>
                    <a:pt x="3200527" y="85578"/>
                  </a:lnTo>
                  <a:lnTo>
                    <a:pt x="3167894" y="66528"/>
                  </a:lnTo>
                  <a:close/>
                </a:path>
                <a:path w="3201035" h="171450">
                  <a:moveTo>
                    <a:pt x="3153029" y="69068"/>
                  </a:moveTo>
                  <a:lnTo>
                    <a:pt x="3124726" y="85578"/>
                  </a:lnTo>
                  <a:lnTo>
                    <a:pt x="3153029" y="102088"/>
                  </a:lnTo>
                  <a:lnTo>
                    <a:pt x="3153029" y="69068"/>
                  </a:lnTo>
                  <a:close/>
                </a:path>
                <a:path w="3201035" h="171450">
                  <a:moveTo>
                    <a:pt x="3162680" y="69068"/>
                  </a:moveTo>
                  <a:lnTo>
                    <a:pt x="3153029" y="69068"/>
                  </a:lnTo>
                  <a:lnTo>
                    <a:pt x="3153029" y="102088"/>
                  </a:lnTo>
                  <a:lnTo>
                    <a:pt x="3162680" y="102088"/>
                  </a:lnTo>
                  <a:lnTo>
                    <a:pt x="3162680" y="69068"/>
                  </a:lnTo>
                  <a:close/>
                </a:path>
                <a:path w="3201035" h="171450">
                  <a:moveTo>
                    <a:pt x="3050837" y="0"/>
                  </a:moveTo>
                  <a:lnTo>
                    <a:pt x="3043523" y="488"/>
                  </a:lnTo>
                  <a:lnTo>
                    <a:pt x="3036923" y="3643"/>
                  </a:lnTo>
                  <a:lnTo>
                    <a:pt x="3031871" y="9251"/>
                  </a:lnTo>
                  <a:lnTo>
                    <a:pt x="3029477" y="16446"/>
                  </a:lnTo>
                  <a:lnTo>
                    <a:pt x="3029966" y="23760"/>
                  </a:lnTo>
                  <a:lnTo>
                    <a:pt x="3033121" y="30360"/>
                  </a:lnTo>
                  <a:lnTo>
                    <a:pt x="3038729" y="35413"/>
                  </a:lnTo>
                  <a:lnTo>
                    <a:pt x="3124726" y="85578"/>
                  </a:lnTo>
                  <a:lnTo>
                    <a:pt x="3153029" y="69068"/>
                  </a:lnTo>
                  <a:lnTo>
                    <a:pt x="3162680" y="69068"/>
                  </a:lnTo>
                  <a:lnTo>
                    <a:pt x="3162680" y="66528"/>
                  </a:lnTo>
                  <a:lnTo>
                    <a:pt x="3167894" y="66528"/>
                  </a:lnTo>
                  <a:lnTo>
                    <a:pt x="3058033" y="2393"/>
                  </a:lnTo>
                  <a:lnTo>
                    <a:pt x="3050837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844800" y="4559300"/>
              <a:ext cx="180848" cy="254000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168644" y="4559300"/>
              <a:ext cx="176275" cy="254000"/>
            </a:xfrm>
            <a:prstGeom prst="rect">
              <a:avLst/>
            </a:prstGeom>
          </p:spPr>
        </p:pic>
      </p:grpSp>
      <p:sp>
        <p:nvSpPr>
          <p:cNvPr id="8" name="object 8"/>
          <p:cNvSpPr txBox="1"/>
          <p:nvPr/>
        </p:nvSpPr>
        <p:spPr>
          <a:xfrm>
            <a:off x="6145784" y="4812614"/>
            <a:ext cx="219710" cy="4540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800" spc="10" dirty="0">
                <a:latin typeface="Cambria Math"/>
                <a:cs typeface="Cambria Math"/>
              </a:rPr>
              <a:t>𝑣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819145" y="4812614"/>
            <a:ext cx="230504" cy="4540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800" spc="10" dirty="0">
                <a:latin typeface="Cambria Math"/>
                <a:cs typeface="Cambria Math"/>
              </a:rPr>
              <a:t>𝑢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60044" y="1020306"/>
            <a:ext cx="8231505" cy="3594574"/>
          </a:xfrm>
          <a:prstGeom prst="rect">
            <a:avLst/>
          </a:prstGeom>
        </p:spPr>
        <p:txBody>
          <a:bodyPr vert="horz" wrap="square" lIns="0" tIns="8001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630"/>
              </a:spcBef>
            </a:pPr>
            <a:r>
              <a:rPr sz="2800" b="1" spc="5" dirty="0">
                <a:solidFill>
                  <a:srgbClr val="1F487C"/>
                </a:solidFill>
                <a:latin typeface="Times New Roman"/>
                <a:cs typeface="Times New Roman"/>
              </a:rPr>
              <a:t>Definition</a:t>
            </a:r>
            <a:r>
              <a:rPr sz="2800" b="1" spc="-120" dirty="0">
                <a:solidFill>
                  <a:srgbClr val="1F487C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1F487C"/>
                </a:solidFill>
                <a:latin typeface="Times New Roman"/>
                <a:cs typeface="Times New Roman"/>
              </a:rPr>
              <a:t>4:</a:t>
            </a:r>
            <a:endParaRPr sz="28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200"/>
              </a:lnSpc>
              <a:spcBef>
                <a:spcPts val="475"/>
              </a:spcBef>
            </a:pPr>
            <a:r>
              <a:rPr sz="2600" spc="-15" dirty="0">
                <a:latin typeface="Times New Roman"/>
                <a:cs typeface="Times New Roman"/>
              </a:rPr>
              <a:t>When</a:t>
            </a:r>
            <a:r>
              <a:rPr sz="2600" spc="17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(</a:t>
            </a:r>
            <a:r>
              <a:rPr sz="2600" i="1" spc="-5" dirty="0">
                <a:latin typeface="Times New Roman"/>
                <a:cs typeface="Times New Roman"/>
              </a:rPr>
              <a:t>u</a:t>
            </a:r>
            <a:r>
              <a:rPr sz="2600" spc="-5" dirty="0">
                <a:latin typeface="Times New Roman"/>
                <a:cs typeface="Times New Roman"/>
              </a:rPr>
              <a:t>,</a:t>
            </a:r>
            <a:r>
              <a:rPr sz="2600" spc="175" dirty="0">
                <a:latin typeface="Times New Roman"/>
                <a:cs typeface="Times New Roman"/>
              </a:rPr>
              <a:t> </a:t>
            </a:r>
            <a:r>
              <a:rPr sz="2600" i="1" spc="-5" dirty="0">
                <a:latin typeface="Times New Roman"/>
                <a:cs typeface="Times New Roman"/>
              </a:rPr>
              <a:t>v</a:t>
            </a:r>
            <a:r>
              <a:rPr sz="2600" spc="-5" dirty="0">
                <a:latin typeface="Times New Roman"/>
                <a:cs typeface="Times New Roman"/>
              </a:rPr>
              <a:t>)</a:t>
            </a:r>
            <a:r>
              <a:rPr sz="2600" spc="18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is</a:t>
            </a:r>
            <a:r>
              <a:rPr sz="2600" spc="18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an</a:t>
            </a:r>
            <a:r>
              <a:rPr sz="2600" spc="215" dirty="0">
                <a:latin typeface="Times New Roman"/>
                <a:cs typeface="Times New Roman"/>
              </a:rPr>
              <a:t> </a:t>
            </a:r>
            <a:r>
              <a:rPr sz="2600" spc="-25" dirty="0">
                <a:latin typeface="Times New Roman"/>
                <a:cs typeface="Times New Roman"/>
              </a:rPr>
              <a:t>edge</a:t>
            </a:r>
            <a:r>
              <a:rPr sz="2600" spc="140" dirty="0">
                <a:latin typeface="Times New Roman"/>
                <a:cs typeface="Times New Roman"/>
              </a:rPr>
              <a:t> </a:t>
            </a:r>
            <a:r>
              <a:rPr sz="2600" spc="-20" dirty="0">
                <a:latin typeface="Times New Roman"/>
                <a:cs typeface="Times New Roman"/>
              </a:rPr>
              <a:t>of</a:t>
            </a:r>
            <a:r>
              <a:rPr sz="2600" spc="18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the</a:t>
            </a:r>
            <a:r>
              <a:rPr sz="2600" spc="140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graph</a:t>
            </a:r>
            <a:r>
              <a:rPr sz="2600" spc="195" dirty="0">
                <a:latin typeface="Times New Roman"/>
                <a:cs typeface="Times New Roman"/>
              </a:rPr>
              <a:t> </a:t>
            </a:r>
            <a:r>
              <a:rPr sz="2600" i="1" spc="-5" dirty="0">
                <a:latin typeface="Times New Roman"/>
                <a:cs typeface="Times New Roman"/>
              </a:rPr>
              <a:t>G</a:t>
            </a:r>
            <a:r>
              <a:rPr sz="2600" i="1" spc="180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with</a:t>
            </a:r>
            <a:r>
              <a:rPr sz="2600" spc="175" dirty="0">
                <a:latin typeface="Times New Roman"/>
                <a:cs typeface="Times New Roman"/>
              </a:rPr>
              <a:t> </a:t>
            </a:r>
            <a:r>
              <a:rPr sz="2600" i="1" spc="-20" dirty="0">
                <a:solidFill>
                  <a:srgbClr val="FFC000"/>
                </a:solidFill>
                <a:latin typeface="Times New Roman"/>
                <a:cs typeface="Times New Roman"/>
              </a:rPr>
              <a:t>directed</a:t>
            </a:r>
            <a:r>
              <a:rPr sz="2600" i="1" spc="180" dirty="0">
                <a:latin typeface="Times New Roman"/>
                <a:cs typeface="Times New Roman"/>
              </a:rPr>
              <a:t> </a:t>
            </a:r>
            <a:r>
              <a:rPr sz="2600" spc="-25" dirty="0">
                <a:latin typeface="Times New Roman"/>
                <a:cs typeface="Times New Roman"/>
              </a:rPr>
              <a:t>edges,</a:t>
            </a:r>
            <a:r>
              <a:rPr sz="2600" spc="220" dirty="0">
                <a:latin typeface="Times New Roman"/>
                <a:cs typeface="Times New Roman"/>
              </a:rPr>
              <a:t> </a:t>
            </a:r>
            <a:r>
              <a:rPr sz="2600" i="1" spc="-5" dirty="0">
                <a:latin typeface="Times New Roman"/>
                <a:cs typeface="Times New Roman"/>
              </a:rPr>
              <a:t>u </a:t>
            </a:r>
            <a:r>
              <a:rPr sz="2600" i="1" spc="-64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is said to be </a:t>
            </a:r>
            <a:r>
              <a:rPr sz="2600" b="1" i="1" spc="-5" dirty="0">
                <a:latin typeface="Times New Roman"/>
                <a:cs typeface="Times New Roman"/>
              </a:rPr>
              <a:t>adjacent to </a:t>
            </a:r>
            <a:r>
              <a:rPr sz="2600" i="1" spc="-5" dirty="0">
                <a:latin typeface="Times New Roman"/>
                <a:cs typeface="Times New Roman"/>
              </a:rPr>
              <a:t>v </a:t>
            </a:r>
            <a:r>
              <a:rPr sz="2600" spc="-5" dirty="0">
                <a:latin typeface="Times New Roman"/>
                <a:cs typeface="Times New Roman"/>
              </a:rPr>
              <a:t>and </a:t>
            </a:r>
            <a:r>
              <a:rPr sz="2600" i="1" spc="-5" dirty="0">
                <a:latin typeface="Times New Roman"/>
                <a:cs typeface="Times New Roman"/>
              </a:rPr>
              <a:t>v </a:t>
            </a:r>
            <a:r>
              <a:rPr sz="2600" spc="-5" dirty="0">
                <a:latin typeface="Times New Roman"/>
                <a:cs typeface="Times New Roman"/>
              </a:rPr>
              <a:t>is said to be </a:t>
            </a:r>
            <a:r>
              <a:rPr sz="2600" b="1" i="1" spc="-5" dirty="0">
                <a:latin typeface="Times New Roman"/>
                <a:cs typeface="Times New Roman"/>
              </a:rPr>
              <a:t>adjacent from </a:t>
            </a:r>
            <a:r>
              <a:rPr sz="2600" i="1" spc="-5" dirty="0">
                <a:latin typeface="Times New Roman"/>
                <a:cs typeface="Times New Roman"/>
              </a:rPr>
              <a:t>u</a:t>
            </a:r>
            <a:r>
              <a:rPr sz="2600" spc="-5" dirty="0">
                <a:latin typeface="Times New Roman"/>
                <a:cs typeface="Times New Roman"/>
              </a:rPr>
              <a:t>. 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5" dirty="0">
                <a:latin typeface="Times New Roman"/>
                <a:cs typeface="Times New Roman"/>
              </a:rPr>
              <a:t>The </a:t>
            </a:r>
            <a:r>
              <a:rPr sz="2600" spc="-25" dirty="0">
                <a:latin typeface="Times New Roman"/>
                <a:cs typeface="Times New Roman"/>
              </a:rPr>
              <a:t>vertex </a:t>
            </a:r>
            <a:r>
              <a:rPr sz="2600" i="1" spc="-5" dirty="0">
                <a:latin typeface="Times New Roman"/>
                <a:cs typeface="Times New Roman"/>
              </a:rPr>
              <a:t>u </a:t>
            </a:r>
            <a:r>
              <a:rPr sz="2600" spc="-5" dirty="0">
                <a:latin typeface="Times New Roman"/>
                <a:cs typeface="Times New Roman"/>
              </a:rPr>
              <a:t>is </a:t>
            </a:r>
            <a:r>
              <a:rPr sz="2600" spc="-10" dirty="0">
                <a:latin typeface="Times New Roman"/>
                <a:cs typeface="Times New Roman"/>
              </a:rPr>
              <a:t>called </a:t>
            </a:r>
            <a:r>
              <a:rPr sz="2600" spc="-5" dirty="0">
                <a:latin typeface="Times New Roman"/>
                <a:cs typeface="Times New Roman"/>
              </a:rPr>
              <a:t>the </a:t>
            </a:r>
            <a:r>
              <a:rPr sz="2600" b="1" spc="-5" dirty="0">
                <a:solidFill>
                  <a:srgbClr val="1F487C"/>
                </a:solidFill>
                <a:latin typeface="Times New Roman"/>
                <a:cs typeface="Times New Roman"/>
              </a:rPr>
              <a:t>initial vertex </a:t>
            </a:r>
            <a:r>
              <a:rPr sz="2600" spc="-20" dirty="0">
                <a:latin typeface="Times New Roman"/>
                <a:cs typeface="Times New Roman"/>
              </a:rPr>
              <a:t>of </a:t>
            </a:r>
            <a:r>
              <a:rPr sz="2600" spc="-5" dirty="0">
                <a:latin typeface="Times New Roman"/>
                <a:cs typeface="Times New Roman"/>
              </a:rPr>
              <a:t>(</a:t>
            </a:r>
            <a:r>
              <a:rPr sz="2600" i="1" spc="-5" dirty="0">
                <a:latin typeface="Times New Roman"/>
                <a:cs typeface="Times New Roman"/>
              </a:rPr>
              <a:t>u</a:t>
            </a:r>
            <a:r>
              <a:rPr sz="2600" spc="-5" dirty="0">
                <a:latin typeface="Times New Roman"/>
                <a:cs typeface="Times New Roman"/>
              </a:rPr>
              <a:t>, </a:t>
            </a:r>
            <a:r>
              <a:rPr sz="2600" i="1" spc="-5" dirty="0">
                <a:latin typeface="Times New Roman"/>
                <a:cs typeface="Times New Roman"/>
              </a:rPr>
              <a:t>v</a:t>
            </a:r>
            <a:r>
              <a:rPr sz="2600" spc="-5" dirty="0">
                <a:latin typeface="Times New Roman"/>
                <a:cs typeface="Times New Roman"/>
              </a:rPr>
              <a:t>), and </a:t>
            </a:r>
            <a:r>
              <a:rPr sz="2600" i="1" spc="-5" dirty="0">
                <a:latin typeface="Times New Roman"/>
                <a:cs typeface="Times New Roman"/>
              </a:rPr>
              <a:t>v </a:t>
            </a:r>
            <a:r>
              <a:rPr sz="2600" spc="-10" dirty="0">
                <a:latin typeface="Times New Roman"/>
                <a:cs typeface="Times New Roman"/>
              </a:rPr>
              <a:t>is </a:t>
            </a:r>
            <a:r>
              <a:rPr sz="2600" spc="-5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called </a:t>
            </a:r>
            <a:r>
              <a:rPr sz="2600" spc="-5" dirty="0">
                <a:latin typeface="Times New Roman"/>
                <a:cs typeface="Times New Roman"/>
              </a:rPr>
              <a:t>the </a:t>
            </a:r>
            <a:r>
              <a:rPr sz="2600" b="1" spc="-5" dirty="0">
                <a:solidFill>
                  <a:srgbClr val="1F487C"/>
                </a:solidFill>
                <a:latin typeface="Times New Roman"/>
                <a:cs typeface="Times New Roman"/>
              </a:rPr>
              <a:t>terminal </a:t>
            </a:r>
            <a:r>
              <a:rPr sz="2600" spc="-20" dirty="0">
                <a:latin typeface="Times New Roman"/>
                <a:cs typeface="Times New Roman"/>
              </a:rPr>
              <a:t>or </a:t>
            </a:r>
            <a:r>
              <a:rPr sz="2600" b="1" spc="-5" dirty="0">
                <a:solidFill>
                  <a:srgbClr val="1F487C"/>
                </a:solidFill>
                <a:latin typeface="Times New Roman"/>
                <a:cs typeface="Times New Roman"/>
              </a:rPr>
              <a:t>end vertex </a:t>
            </a:r>
            <a:r>
              <a:rPr sz="2600" spc="-25" dirty="0">
                <a:latin typeface="Times New Roman"/>
                <a:cs typeface="Times New Roman"/>
              </a:rPr>
              <a:t>of </a:t>
            </a:r>
            <a:r>
              <a:rPr sz="2600" spc="-5" dirty="0">
                <a:latin typeface="Times New Roman"/>
                <a:cs typeface="Times New Roman"/>
              </a:rPr>
              <a:t>(</a:t>
            </a:r>
            <a:r>
              <a:rPr sz="2600" i="1" spc="-5" dirty="0">
                <a:latin typeface="Times New Roman"/>
                <a:cs typeface="Times New Roman"/>
              </a:rPr>
              <a:t>u</a:t>
            </a:r>
            <a:r>
              <a:rPr sz="2600" spc="-5" dirty="0">
                <a:latin typeface="Times New Roman"/>
                <a:cs typeface="Times New Roman"/>
              </a:rPr>
              <a:t>, </a:t>
            </a:r>
            <a:r>
              <a:rPr sz="2600" i="1" spc="-5" dirty="0">
                <a:latin typeface="Times New Roman"/>
                <a:cs typeface="Times New Roman"/>
              </a:rPr>
              <a:t>v</a:t>
            </a:r>
            <a:r>
              <a:rPr sz="2600" spc="-5" dirty="0">
                <a:latin typeface="Times New Roman"/>
                <a:cs typeface="Times New Roman"/>
              </a:rPr>
              <a:t>). </a:t>
            </a:r>
            <a:r>
              <a:rPr sz="2600" spc="5" dirty="0">
                <a:latin typeface="Times New Roman"/>
                <a:cs typeface="Times New Roman"/>
              </a:rPr>
              <a:t>The </a:t>
            </a:r>
            <a:r>
              <a:rPr sz="2600" spc="-5" dirty="0">
                <a:latin typeface="Times New Roman"/>
                <a:cs typeface="Times New Roman"/>
              </a:rPr>
              <a:t>initial </a:t>
            </a:r>
            <a:r>
              <a:rPr sz="2600" spc="-20" dirty="0">
                <a:latin typeface="Times New Roman"/>
                <a:cs typeface="Times New Roman"/>
              </a:rPr>
              <a:t>vertex </a:t>
            </a:r>
            <a:r>
              <a:rPr sz="2600" spc="-1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and</a:t>
            </a:r>
            <a:r>
              <a:rPr sz="2600" spc="-10" dirty="0">
                <a:latin typeface="Times New Roman"/>
                <a:cs typeface="Times New Roman"/>
              </a:rPr>
              <a:t> </a:t>
            </a:r>
            <a:r>
              <a:rPr sz="2600" spc="-15" dirty="0">
                <a:latin typeface="Times New Roman"/>
                <a:cs typeface="Times New Roman"/>
              </a:rPr>
              <a:t>terminal</a:t>
            </a:r>
            <a:r>
              <a:rPr sz="2600" spc="100" dirty="0">
                <a:latin typeface="Times New Roman"/>
                <a:cs typeface="Times New Roman"/>
              </a:rPr>
              <a:t> </a:t>
            </a:r>
            <a:r>
              <a:rPr sz="2600" spc="-25" dirty="0">
                <a:latin typeface="Times New Roman"/>
                <a:cs typeface="Times New Roman"/>
              </a:rPr>
              <a:t>vertex</a:t>
            </a:r>
            <a:r>
              <a:rPr sz="2600" spc="100" dirty="0">
                <a:latin typeface="Times New Roman"/>
                <a:cs typeface="Times New Roman"/>
              </a:rPr>
              <a:t> </a:t>
            </a:r>
            <a:r>
              <a:rPr sz="2600" spc="-25" dirty="0">
                <a:latin typeface="Times New Roman"/>
                <a:cs typeface="Times New Roman"/>
              </a:rPr>
              <a:t>of</a:t>
            </a:r>
            <a:r>
              <a:rPr sz="2600" spc="3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a </a:t>
            </a:r>
            <a:r>
              <a:rPr sz="2600" spc="-25" dirty="0">
                <a:latin typeface="Times New Roman"/>
                <a:cs typeface="Times New Roman"/>
              </a:rPr>
              <a:t>loop</a:t>
            </a:r>
            <a:r>
              <a:rPr sz="2600" spc="10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are the</a:t>
            </a:r>
            <a:r>
              <a:rPr sz="2600" spc="-10" dirty="0">
                <a:latin typeface="Times New Roman"/>
                <a:cs typeface="Times New Roman"/>
              </a:rPr>
              <a:t> </a:t>
            </a:r>
            <a:r>
              <a:rPr sz="2600" spc="-20" dirty="0">
                <a:latin typeface="Times New Roman"/>
                <a:cs typeface="Times New Roman"/>
              </a:rPr>
              <a:t>same.</a:t>
            </a:r>
            <a:endParaRPr sz="26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800" dirty="0">
              <a:latin typeface="Times New Roman"/>
              <a:cs typeface="Times New Roman"/>
            </a:endParaRPr>
          </a:p>
          <a:p>
            <a:pPr marR="7620" algn="ctr">
              <a:lnSpc>
                <a:spcPct val="100000"/>
              </a:lnSpc>
              <a:spcBef>
                <a:spcPts val="1710"/>
              </a:spcBef>
            </a:pPr>
            <a:r>
              <a:rPr sz="2400" spc="-5" dirty="0">
                <a:latin typeface="Times New Roman"/>
                <a:cs typeface="Times New Roman"/>
              </a:rPr>
              <a:t>edge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(</a:t>
            </a:r>
            <a:r>
              <a:rPr sz="2400" i="1" spc="5" dirty="0">
                <a:latin typeface="Times New Roman"/>
                <a:cs typeface="Times New Roman"/>
              </a:rPr>
              <a:t>u</a:t>
            </a:r>
            <a:r>
              <a:rPr sz="2400" spc="5" dirty="0">
                <a:latin typeface="Times New Roman"/>
                <a:cs typeface="Times New Roman"/>
              </a:rPr>
              <a:t>,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i="1" spc="10" dirty="0">
                <a:latin typeface="Times New Roman"/>
                <a:cs typeface="Times New Roman"/>
              </a:rPr>
              <a:t>v</a:t>
            </a:r>
            <a:r>
              <a:rPr sz="2400" spc="10" dirty="0">
                <a:latin typeface="Times New Roman"/>
                <a:cs typeface="Times New Roman"/>
              </a:rPr>
              <a:t>)</a:t>
            </a:r>
            <a:endParaRPr sz="24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8600" y="220090"/>
            <a:ext cx="8420989" cy="660437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/>
              <a:t>Basic</a:t>
            </a:r>
            <a:r>
              <a:rPr spc="-45" dirty="0"/>
              <a:t> </a:t>
            </a:r>
            <a:r>
              <a:rPr spc="5" dirty="0"/>
              <a:t>Graph</a:t>
            </a:r>
            <a:r>
              <a:rPr spc="-30" dirty="0"/>
              <a:t> </a:t>
            </a:r>
            <a:r>
              <a:rPr spc="-5" dirty="0"/>
              <a:t>Terminology</a:t>
            </a:r>
            <a:endParaRPr dirty="0"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00"/>
              </a:lnSpc>
            </a:pPr>
            <a:fld id="{81D60167-4931-47E6-BA6A-407CBD079E47}" type="slidenum">
              <a:rPr spc="15" dirty="0"/>
              <a:t>21</a:t>
            </a:fld>
            <a:endParaRPr spc="15" dirty="0"/>
          </a:p>
        </p:txBody>
      </p:sp>
      <p:sp>
        <p:nvSpPr>
          <p:cNvPr id="3" name="object 3"/>
          <p:cNvSpPr txBox="1"/>
          <p:nvPr/>
        </p:nvSpPr>
        <p:spPr>
          <a:xfrm>
            <a:off x="434644" y="1020306"/>
            <a:ext cx="8278495" cy="3721735"/>
          </a:xfrm>
          <a:prstGeom prst="rect">
            <a:avLst/>
          </a:prstGeom>
        </p:spPr>
        <p:txBody>
          <a:bodyPr vert="horz" wrap="square" lIns="0" tIns="80010" rIns="0" bIns="0" rtlCol="0">
            <a:spAutoFit/>
          </a:bodyPr>
          <a:lstStyle/>
          <a:p>
            <a:pPr marL="38100" algn="just">
              <a:lnSpc>
                <a:spcPct val="100000"/>
              </a:lnSpc>
              <a:spcBef>
                <a:spcPts val="630"/>
              </a:spcBef>
            </a:pPr>
            <a:r>
              <a:rPr sz="2800" b="1" spc="5" dirty="0">
                <a:solidFill>
                  <a:srgbClr val="1F487C"/>
                </a:solidFill>
                <a:latin typeface="Times New Roman"/>
                <a:cs typeface="Times New Roman"/>
              </a:rPr>
              <a:t>Definition</a:t>
            </a:r>
            <a:r>
              <a:rPr sz="2800" b="1" spc="-120" dirty="0">
                <a:solidFill>
                  <a:srgbClr val="1F487C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1F487C"/>
                </a:solidFill>
                <a:latin typeface="Times New Roman"/>
                <a:cs typeface="Times New Roman"/>
              </a:rPr>
              <a:t>5:</a:t>
            </a:r>
            <a:endParaRPr sz="2800" dirty="0">
              <a:latin typeface="Times New Roman"/>
              <a:cs typeface="Times New Roman"/>
            </a:endParaRPr>
          </a:p>
          <a:p>
            <a:pPr marL="38100" marR="30480" algn="just">
              <a:lnSpc>
                <a:spcPct val="100400"/>
              </a:lnSpc>
              <a:spcBef>
                <a:spcPts val="470"/>
              </a:spcBef>
            </a:pPr>
            <a:r>
              <a:rPr sz="2600" spc="-25" dirty="0">
                <a:latin typeface="Times New Roman"/>
                <a:cs typeface="Times New Roman"/>
              </a:rPr>
              <a:t>In </a:t>
            </a:r>
            <a:r>
              <a:rPr sz="2600" spc="-5" dirty="0">
                <a:latin typeface="Times New Roman"/>
                <a:cs typeface="Times New Roman"/>
              </a:rPr>
              <a:t>a </a:t>
            </a:r>
            <a:r>
              <a:rPr sz="2600" spc="-15" dirty="0">
                <a:latin typeface="Times New Roman"/>
                <a:cs typeface="Times New Roman"/>
              </a:rPr>
              <a:t>graph </a:t>
            </a:r>
            <a:r>
              <a:rPr sz="2600" spc="-5" dirty="0">
                <a:latin typeface="Times New Roman"/>
                <a:cs typeface="Times New Roman"/>
              </a:rPr>
              <a:t>with </a:t>
            </a:r>
            <a:r>
              <a:rPr sz="2600" spc="-15" dirty="0">
                <a:latin typeface="Times New Roman"/>
                <a:cs typeface="Times New Roman"/>
              </a:rPr>
              <a:t>directed </a:t>
            </a:r>
            <a:r>
              <a:rPr sz="2600" spc="-30" dirty="0">
                <a:latin typeface="Times New Roman"/>
                <a:cs typeface="Times New Roman"/>
              </a:rPr>
              <a:t>edges </a:t>
            </a:r>
            <a:r>
              <a:rPr sz="2600" spc="-5" dirty="0">
                <a:latin typeface="Times New Roman"/>
                <a:cs typeface="Times New Roman"/>
              </a:rPr>
              <a:t>the </a:t>
            </a:r>
            <a:r>
              <a:rPr sz="2600" b="1" spc="-10" dirty="0">
                <a:solidFill>
                  <a:srgbClr val="1F487C"/>
                </a:solidFill>
                <a:latin typeface="Times New Roman"/>
                <a:cs typeface="Times New Roman"/>
              </a:rPr>
              <a:t>in-degree </a:t>
            </a:r>
            <a:r>
              <a:rPr sz="2600" spc="-20" dirty="0">
                <a:latin typeface="Times New Roman"/>
                <a:cs typeface="Times New Roman"/>
              </a:rPr>
              <a:t>of </a:t>
            </a:r>
            <a:r>
              <a:rPr sz="2600" spc="-5" dirty="0">
                <a:latin typeface="Times New Roman"/>
                <a:cs typeface="Times New Roman"/>
              </a:rPr>
              <a:t>a </a:t>
            </a:r>
            <a:r>
              <a:rPr sz="2600" spc="-20" dirty="0">
                <a:latin typeface="Times New Roman"/>
                <a:cs typeface="Times New Roman"/>
              </a:rPr>
              <a:t>vertex </a:t>
            </a:r>
            <a:r>
              <a:rPr sz="2600" spc="25" dirty="0">
                <a:latin typeface="Cambria Math"/>
                <a:cs typeface="Cambria Math"/>
              </a:rPr>
              <a:t>𝑣</a:t>
            </a:r>
            <a:r>
              <a:rPr sz="2600" spc="25" dirty="0">
                <a:latin typeface="Times New Roman"/>
                <a:cs typeface="Times New Roman"/>
              </a:rPr>
              <a:t>, </a:t>
            </a:r>
            <a:r>
              <a:rPr sz="2600" spc="30" dirty="0">
                <a:latin typeface="Times New Roman"/>
                <a:cs typeface="Times New Roman"/>
              </a:rPr>
              <a:t> </a:t>
            </a:r>
            <a:r>
              <a:rPr sz="2600" spc="-20" dirty="0">
                <a:latin typeface="Times New Roman"/>
                <a:cs typeface="Times New Roman"/>
              </a:rPr>
              <a:t>denoted </a:t>
            </a:r>
            <a:r>
              <a:rPr sz="2600" spc="-5" dirty="0">
                <a:latin typeface="Times New Roman"/>
                <a:cs typeface="Times New Roman"/>
              </a:rPr>
              <a:t>by </a:t>
            </a:r>
            <a:r>
              <a:rPr sz="2600" spc="25" dirty="0">
                <a:latin typeface="Cambria Math"/>
                <a:cs typeface="Cambria Math"/>
              </a:rPr>
              <a:t>deg</a:t>
            </a:r>
            <a:r>
              <a:rPr sz="2850" spc="37" baseline="27777" dirty="0">
                <a:latin typeface="Cambria Math"/>
                <a:cs typeface="Cambria Math"/>
              </a:rPr>
              <a:t>−</a:t>
            </a:r>
            <a:r>
              <a:rPr sz="2600" spc="25" dirty="0">
                <a:latin typeface="Cambria Math"/>
                <a:cs typeface="Cambria Math"/>
              </a:rPr>
              <a:t>(𝑣)</a:t>
            </a:r>
            <a:r>
              <a:rPr sz="2600" spc="25" dirty="0">
                <a:latin typeface="Times New Roman"/>
                <a:cs typeface="Times New Roman"/>
              </a:rPr>
              <a:t>, </a:t>
            </a:r>
            <a:r>
              <a:rPr sz="2600" spc="-5" dirty="0">
                <a:latin typeface="Times New Roman"/>
                <a:cs typeface="Times New Roman"/>
              </a:rPr>
              <a:t>is the </a:t>
            </a:r>
            <a:r>
              <a:rPr sz="2600" spc="-15" dirty="0">
                <a:latin typeface="Times New Roman"/>
                <a:cs typeface="Times New Roman"/>
              </a:rPr>
              <a:t>number </a:t>
            </a:r>
            <a:r>
              <a:rPr sz="2600" spc="-20" dirty="0">
                <a:latin typeface="Times New Roman"/>
                <a:cs typeface="Times New Roman"/>
              </a:rPr>
              <a:t>of </a:t>
            </a:r>
            <a:r>
              <a:rPr sz="2600" spc="-25" dirty="0">
                <a:latin typeface="Times New Roman"/>
                <a:cs typeface="Times New Roman"/>
              </a:rPr>
              <a:t>edges </a:t>
            </a:r>
            <a:r>
              <a:rPr sz="2600" spc="-5" dirty="0">
                <a:latin typeface="Times New Roman"/>
                <a:cs typeface="Times New Roman"/>
              </a:rPr>
              <a:t>with </a:t>
            </a:r>
            <a:r>
              <a:rPr sz="2600" spc="-5" dirty="0">
                <a:latin typeface="Cambria Math"/>
                <a:cs typeface="Cambria Math"/>
              </a:rPr>
              <a:t>𝑣 </a:t>
            </a:r>
            <a:r>
              <a:rPr sz="2600" spc="-5" dirty="0">
                <a:latin typeface="Times New Roman"/>
                <a:cs typeface="Times New Roman"/>
              </a:rPr>
              <a:t>as </a:t>
            </a:r>
            <a:r>
              <a:rPr sz="2600" spc="-10" dirty="0">
                <a:latin typeface="Times New Roman"/>
                <a:cs typeface="Times New Roman"/>
              </a:rPr>
              <a:t>their </a:t>
            </a:r>
            <a:r>
              <a:rPr sz="2600" spc="-5" dirty="0">
                <a:latin typeface="Times New Roman"/>
                <a:cs typeface="Times New Roman"/>
              </a:rPr>
              <a:t> </a:t>
            </a:r>
            <a:r>
              <a:rPr sz="2600" spc="-15" dirty="0">
                <a:latin typeface="Times New Roman"/>
                <a:cs typeface="Times New Roman"/>
              </a:rPr>
              <a:t>terminal</a:t>
            </a:r>
            <a:r>
              <a:rPr sz="2600" spc="95" dirty="0">
                <a:latin typeface="Times New Roman"/>
                <a:cs typeface="Times New Roman"/>
              </a:rPr>
              <a:t> </a:t>
            </a:r>
            <a:r>
              <a:rPr sz="2600" spc="-30" dirty="0">
                <a:latin typeface="Times New Roman"/>
                <a:cs typeface="Times New Roman"/>
              </a:rPr>
              <a:t>vertex.</a:t>
            </a:r>
            <a:endParaRPr sz="2600" dirty="0">
              <a:latin typeface="Times New Roman"/>
              <a:cs typeface="Times New Roman"/>
            </a:endParaRPr>
          </a:p>
          <a:p>
            <a:pPr marL="38100" marR="32384" algn="just">
              <a:lnSpc>
                <a:spcPct val="100400"/>
              </a:lnSpc>
              <a:spcBef>
                <a:spcPts val="1405"/>
              </a:spcBef>
            </a:pPr>
            <a:r>
              <a:rPr sz="2600" spc="5" dirty="0">
                <a:latin typeface="Times New Roman"/>
                <a:cs typeface="Times New Roman"/>
              </a:rPr>
              <a:t>The </a:t>
            </a:r>
            <a:r>
              <a:rPr sz="2600" b="1" spc="-10" dirty="0">
                <a:solidFill>
                  <a:srgbClr val="1F487C"/>
                </a:solidFill>
                <a:latin typeface="Times New Roman"/>
                <a:cs typeface="Times New Roman"/>
              </a:rPr>
              <a:t>out-degree </a:t>
            </a:r>
            <a:r>
              <a:rPr sz="2600" spc="-25" dirty="0">
                <a:latin typeface="Times New Roman"/>
                <a:cs typeface="Times New Roman"/>
              </a:rPr>
              <a:t>of </a:t>
            </a:r>
            <a:r>
              <a:rPr sz="2600" spc="30" dirty="0">
                <a:latin typeface="Cambria Math"/>
                <a:cs typeface="Cambria Math"/>
              </a:rPr>
              <a:t>𝑣</a:t>
            </a:r>
            <a:r>
              <a:rPr sz="2600" spc="30" dirty="0">
                <a:latin typeface="Times New Roman"/>
                <a:cs typeface="Times New Roman"/>
              </a:rPr>
              <a:t>, </a:t>
            </a:r>
            <a:r>
              <a:rPr sz="2600" spc="-20" dirty="0">
                <a:latin typeface="Times New Roman"/>
                <a:cs typeface="Times New Roman"/>
              </a:rPr>
              <a:t>denoted </a:t>
            </a:r>
            <a:r>
              <a:rPr sz="2600" spc="-5" dirty="0">
                <a:latin typeface="Times New Roman"/>
                <a:cs typeface="Times New Roman"/>
              </a:rPr>
              <a:t>by </a:t>
            </a:r>
            <a:r>
              <a:rPr sz="2600" spc="25" dirty="0">
                <a:latin typeface="Cambria Math"/>
                <a:cs typeface="Cambria Math"/>
              </a:rPr>
              <a:t>deg</a:t>
            </a:r>
            <a:r>
              <a:rPr sz="2850" spc="37" baseline="27777" dirty="0">
                <a:latin typeface="Cambria Math"/>
                <a:cs typeface="Cambria Math"/>
              </a:rPr>
              <a:t>+</a:t>
            </a:r>
            <a:r>
              <a:rPr sz="2600" spc="25" dirty="0">
                <a:latin typeface="Cambria Math"/>
                <a:cs typeface="Cambria Math"/>
              </a:rPr>
              <a:t>(𝑣)</a:t>
            </a:r>
            <a:r>
              <a:rPr sz="2600" spc="25" dirty="0">
                <a:latin typeface="Times New Roman"/>
                <a:cs typeface="Times New Roman"/>
              </a:rPr>
              <a:t>, </a:t>
            </a:r>
            <a:r>
              <a:rPr sz="2600" spc="-5" dirty="0">
                <a:latin typeface="Times New Roman"/>
                <a:cs typeface="Times New Roman"/>
              </a:rPr>
              <a:t>is the </a:t>
            </a:r>
            <a:r>
              <a:rPr sz="2600" spc="-20" dirty="0">
                <a:latin typeface="Times New Roman"/>
                <a:cs typeface="Times New Roman"/>
              </a:rPr>
              <a:t>number </a:t>
            </a:r>
            <a:r>
              <a:rPr sz="2600" spc="-25" dirty="0">
                <a:latin typeface="Times New Roman"/>
                <a:cs typeface="Times New Roman"/>
              </a:rPr>
              <a:t>of </a:t>
            </a:r>
            <a:r>
              <a:rPr sz="2600" spc="-20" dirty="0">
                <a:latin typeface="Times New Roman"/>
                <a:cs typeface="Times New Roman"/>
              </a:rPr>
              <a:t> </a:t>
            </a:r>
            <a:r>
              <a:rPr sz="2600" spc="-30" dirty="0">
                <a:latin typeface="Times New Roman"/>
                <a:cs typeface="Times New Roman"/>
              </a:rPr>
              <a:t>edges</a:t>
            </a:r>
            <a:r>
              <a:rPr sz="2600" spc="9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with</a:t>
            </a:r>
            <a:r>
              <a:rPr sz="2600" spc="3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Cambria Math"/>
                <a:cs typeface="Cambria Math"/>
              </a:rPr>
              <a:t>𝑣</a:t>
            </a:r>
            <a:r>
              <a:rPr sz="2600" spc="140" dirty="0">
                <a:latin typeface="Cambria Math"/>
                <a:cs typeface="Cambria Math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as </a:t>
            </a:r>
            <a:r>
              <a:rPr sz="2600" spc="-10" dirty="0">
                <a:latin typeface="Times New Roman"/>
                <a:cs typeface="Times New Roman"/>
              </a:rPr>
              <a:t>their</a:t>
            </a:r>
            <a:r>
              <a:rPr sz="2600" spc="3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initial</a:t>
            </a:r>
            <a:r>
              <a:rPr sz="2600" spc="25" dirty="0">
                <a:latin typeface="Times New Roman"/>
                <a:cs typeface="Times New Roman"/>
              </a:rPr>
              <a:t> </a:t>
            </a:r>
            <a:r>
              <a:rPr sz="2600" spc="-30" dirty="0">
                <a:latin typeface="Times New Roman"/>
                <a:cs typeface="Times New Roman"/>
              </a:rPr>
              <a:t>vertex.</a:t>
            </a:r>
            <a:endParaRPr sz="2600" dirty="0">
              <a:latin typeface="Times New Roman"/>
              <a:cs typeface="Times New Roman"/>
            </a:endParaRPr>
          </a:p>
          <a:p>
            <a:pPr marL="38100" marR="30480" algn="just">
              <a:lnSpc>
                <a:spcPts val="3100"/>
              </a:lnSpc>
              <a:spcBef>
                <a:spcPts val="1570"/>
              </a:spcBef>
            </a:pPr>
            <a:r>
              <a:rPr sz="2600" spc="-15" dirty="0">
                <a:latin typeface="Times New Roman"/>
                <a:cs typeface="Times New Roman"/>
              </a:rPr>
              <a:t>(Note </a:t>
            </a:r>
            <a:r>
              <a:rPr sz="2600" spc="-5" dirty="0">
                <a:latin typeface="Times New Roman"/>
                <a:cs typeface="Times New Roman"/>
              </a:rPr>
              <a:t>that a </a:t>
            </a:r>
            <a:r>
              <a:rPr sz="2600" spc="-25" dirty="0">
                <a:solidFill>
                  <a:srgbClr val="FF0000"/>
                </a:solidFill>
                <a:latin typeface="Times New Roman"/>
                <a:cs typeface="Times New Roman"/>
              </a:rPr>
              <a:t>loop</a:t>
            </a:r>
            <a:r>
              <a:rPr sz="2600" spc="-2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at a </a:t>
            </a:r>
            <a:r>
              <a:rPr sz="2600" spc="-25" dirty="0">
                <a:latin typeface="Times New Roman"/>
                <a:cs typeface="Times New Roman"/>
              </a:rPr>
              <a:t>vertex </a:t>
            </a:r>
            <a:r>
              <a:rPr sz="2600" spc="-15" dirty="0">
                <a:latin typeface="Times New Roman"/>
                <a:cs typeface="Times New Roman"/>
              </a:rPr>
              <a:t>contributes</a:t>
            </a:r>
            <a:r>
              <a:rPr sz="2600" spc="62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1 to </a:t>
            </a:r>
            <a:r>
              <a:rPr sz="2600" spc="-15" dirty="0">
                <a:latin typeface="Times New Roman"/>
                <a:cs typeface="Times New Roman"/>
              </a:rPr>
              <a:t>both </a:t>
            </a:r>
            <a:r>
              <a:rPr sz="2600" spc="-5" dirty="0">
                <a:latin typeface="Times New Roman"/>
                <a:cs typeface="Times New Roman"/>
              </a:rPr>
              <a:t>the </a:t>
            </a:r>
            <a:r>
              <a:rPr sz="2600" dirty="0">
                <a:latin typeface="Times New Roman"/>
                <a:cs typeface="Times New Roman"/>
              </a:rPr>
              <a:t>in- </a:t>
            </a:r>
            <a:r>
              <a:rPr sz="2600" spc="5" dirty="0">
                <a:latin typeface="Times New Roman"/>
                <a:cs typeface="Times New Roman"/>
              </a:rPr>
              <a:t> </a:t>
            </a:r>
            <a:r>
              <a:rPr sz="2600" spc="-25" dirty="0">
                <a:latin typeface="Times New Roman"/>
                <a:cs typeface="Times New Roman"/>
              </a:rPr>
              <a:t>degree</a:t>
            </a:r>
            <a:r>
              <a:rPr sz="2600" spc="9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and the</a:t>
            </a:r>
            <a:r>
              <a:rPr sz="2600" spc="25" dirty="0">
                <a:latin typeface="Times New Roman"/>
                <a:cs typeface="Times New Roman"/>
              </a:rPr>
              <a:t> </a:t>
            </a:r>
            <a:r>
              <a:rPr sz="2600" spc="-20" dirty="0">
                <a:latin typeface="Times New Roman"/>
                <a:cs typeface="Times New Roman"/>
              </a:rPr>
              <a:t>out-degree</a:t>
            </a:r>
            <a:r>
              <a:rPr sz="2600" spc="135" dirty="0">
                <a:latin typeface="Times New Roman"/>
                <a:cs typeface="Times New Roman"/>
              </a:rPr>
              <a:t> </a:t>
            </a:r>
            <a:r>
              <a:rPr sz="2600" spc="-25" dirty="0">
                <a:latin typeface="Times New Roman"/>
                <a:cs typeface="Times New Roman"/>
              </a:rPr>
              <a:t>of</a:t>
            </a:r>
            <a:r>
              <a:rPr sz="2600" spc="3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this</a:t>
            </a:r>
            <a:r>
              <a:rPr sz="2600" spc="25" dirty="0">
                <a:latin typeface="Times New Roman"/>
                <a:cs typeface="Times New Roman"/>
              </a:rPr>
              <a:t> </a:t>
            </a:r>
            <a:r>
              <a:rPr sz="2600" spc="-25" dirty="0">
                <a:latin typeface="Times New Roman"/>
                <a:cs typeface="Times New Roman"/>
              </a:rPr>
              <a:t>vertex.)</a:t>
            </a:r>
            <a:endParaRPr sz="26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60044" y="286825"/>
            <a:ext cx="7659618" cy="660437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/>
              <a:t>Basic</a:t>
            </a:r>
            <a:r>
              <a:rPr spc="-50" dirty="0"/>
              <a:t> </a:t>
            </a:r>
            <a:r>
              <a:rPr spc="5" dirty="0"/>
              <a:t>Graph</a:t>
            </a:r>
            <a:r>
              <a:rPr spc="-35" dirty="0"/>
              <a:t> </a:t>
            </a:r>
            <a:r>
              <a:rPr spc="-5" dirty="0"/>
              <a:t>Terminology</a:t>
            </a:r>
            <a:endParaRPr spc="5" dirty="0"/>
          </a:p>
        </p:txBody>
      </p:sp>
      <p:sp>
        <p:nvSpPr>
          <p:cNvPr id="12" name="object 12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00"/>
              </a:lnSpc>
            </a:pPr>
            <a:fld id="{81D60167-4931-47E6-BA6A-407CBD079E47}" type="slidenum">
              <a:rPr spc="15" dirty="0"/>
              <a:t>22</a:t>
            </a:fld>
            <a:endParaRPr spc="15" dirty="0"/>
          </a:p>
        </p:txBody>
      </p:sp>
      <p:sp>
        <p:nvSpPr>
          <p:cNvPr id="3" name="object 3"/>
          <p:cNvSpPr txBox="1"/>
          <p:nvPr/>
        </p:nvSpPr>
        <p:spPr>
          <a:xfrm>
            <a:off x="460044" y="1086688"/>
            <a:ext cx="1752600" cy="4540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800" b="1" spc="-10" dirty="0">
                <a:solidFill>
                  <a:srgbClr val="1F487C"/>
                </a:solidFill>
                <a:latin typeface="Times New Roman"/>
                <a:cs typeface="Times New Roman"/>
              </a:rPr>
              <a:t>Example</a:t>
            </a:r>
            <a:r>
              <a:rPr sz="2800" b="1" spc="-40" dirty="0">
                <a:solidFill>
                  <a:srgbClr val="1F487C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1F487C"/>
                </a:solidFill>
                <a:latin typeface="Times New Roman"/>
                <a:cs typeface="Times New Roman"/>
              </a:rPr>
              <a:t>4:</a:t>
            </a:r>
            <a:endParaRPr sz="2800">
              <a:latin typeface="Times New Roman"/>
              <a:cs typeface="Times New Roman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70825" y="2745851"/>
            <a:ext cx="4066925" cy="2299528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4901438" y="2651363"/>
            <a:ext cx="1424940" cy="2674620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38100" marR="30480" algn="just">
              <a:lnSpc>
                <a:spcPct val="120800"/>
              </a:lnSpc>
              <a:spcBef>
                <a:spcPts val="75"/>
              </a:spcBef>
            </a:pPr>
            <a:r>
              <a:rPr sz="2400" spc="30" dirty="0">
                <a:latin typeface="Cambria Math"/>
                <a:cs typeface="Cambria Math"/>
              </a:rPr>
              <a:t>deg</a:t>
            </a:r>
            <a:r>
              <a:rPr sz="2625" spc="44" baseline="28571" dirty="0">
                <a:latin typeface="Cambria Math"/>
                <a:cs typeface="Cambria Math"/>
              </a:rPr>
              <a:t>−</a:t>
            </a:r>
            <a:r>
              <a:rPr sz="2400" spc="30" dirty="0">
                <a:latin typeface="Cambria Math"/>
                <a:cs typeface="Cambria Math"/>
              </a:rPr>
              <a:t>(𝑎) </a:t>
            </a:r>
            <a:r>
              <a:rPr sz="2400" spc="5" dirty="0">
                <a:latin typeface="Times New Roman"/>
                <a:cs typeface="Times New Roman"/>
              </a:rPr>
              <a:t>=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30" dirty="0">
                <a:latin typeface="Cambria Math"/>
                <a:cs typeface="Cambria Math"/>
              </a:rPr>
              <a:t>deg</a:t>
            </a:r>
            <a:r>
              <a:rPr sz="2625" spc="44" baseline="28571" dirty="0">
                <a:latin typeface="Cambria Math"/>
                <a:cs typeface="Cambria Math"/>
              </a:rPr>
              <a:t>−</a:t>
            </a:r>
            <a:r>
              <a:rPr sz="2400" spc="30" dirty="0">
                <a:latin typeface="Cambria Math"/>
                <a:cs typeface="Cambria Math"/>
              </a:rPr>
              <a:t>(𝑏) </a:t>
            </a:r>
            <a:r>
              <a:rPr sz="2400" spc="5" dirty="0">
                <a:latin typeface="Times New Roman"/>
                <a:cs typeface="Times New Roman"/>
              </a:rPr>
              <a:t>=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35" dirty="0">
                <a:latin typeface="Cambria Math"/>
                <a:cs typeface="Cambria Math"/>
              </a:rPr>
              <a:t>deg</a:t>
            </a:r>
            <a:r>
              <a:rPr sz="2625" spc="52" baseline="28571" dirty="0">
                <a:latin typeface="Cambria Math"/>
                <a:cs typeface="Cambria Math"/>
              </a:rPr>
              <a:t>−</a:t>
            </a:r>
            <a:r>
              <a:rPr sz="2400" spc="35" dirty="0">
                <a:latin typeface="Cambria Math"/>
                <a:cs typeface="Cambria Math"/>
              </a:rPr>
              <a:t>(𝑐) </a:t>
            </a:r>
            <a:r>
              <a:rPr sz="2400" spc="5" dirty="0">
                <a:latin typeface="Times New Roman"/>
                <a:cs typeface="Times New Roman"/>
              </a:rPr>
              <a:t>=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35" dirty="0">
                <a:latin typeface="Cambria Math"/>
                <a:cs typeface="Cambria Math"/>
              </a:rPr>
              <a:t>deg</a:t>
            </a:r>
            <a:r>
              <a:rPr sz="2625" spc="52" baseline="28571" dirty="0">
                <a:latin typeface="Cambria Math"/>
                <a:cs typeface="Cambria Math"/>
              </a:rPr>
              <a:t>−</a:t>
            </a:r>
            <a:r>
              <a:rPr sz="2400" spc="35" dirty="0">
                <a:latin typeface="Cambria Math"/>
                <a:cs typeface="Cambria Math"/>
              </a:rPr>
              <a:t>(𝑑)</a:t>
            </a:r>
            <a:r>
              <a:rPr sz="2400" spc="-5" dirty="0">
                <a:latin typeface="Cambria Math"/>
                <a:cs typeface="Cambria Math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=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30" dirty="0">
                <a:latin typeface="Cambria Math"/>
                <a:cs typeface="Cambria Math"/>
              </a:rPr>
              <a:t>deg</a:t>
            </a:r>
            <a:r>
              <a:rPr sz="2625" spc="44" baseline="28571" dirty="0">
                <a:latin typeface="Cambria Math"/>
                <a:cs typeface="Cambria Math"/>
              </a:rPr>
              <a:t>−</a:t>
            </a:r>
            <a:r>
              <a:rPr sz="2400" spc="30" dirty="0">
                <a:latin typeface="Cambria Math"/>
                <a:cs typeface="Cambria Math"/>
              </a:rPr>
              <a:t>(𝑒) </a:t>
            </a:r>
            <a:r>
              <a:rPr sz="2400" spc="5" dirty="0">
                <a:latin typeface="Times New Roman"/>
                <a:cs typeface="Times New Roman"/>
              </a:rPr>
              <a:t>=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35" dirty="0">
                <a:latin typeface="Cambria Math"/>
                <a:cs typeface="Cambria Math"/>
              </a:rPr>
              <a:t>deg</a:t>
            </a:r>
            <a:r>
              <a:rPr sz="2625" spc="52" baseline="28571" dirty="0">
                <a:latin typeface="Cambria Math"/>
                <a:cs typeface="Cambria Math"/>
              </a:rPr>
              <a:t>−</a:t>
            </a:r>
            <a:r>
              <a:rPr sz="2400" spc="35" dirty="0">
                <a:latin typeface="Cambria Math"/>
                <a:cs typeface="Cambria Math"/>
              </a:rPr>
              <a:t>(𝑓)</a:t>
            </a:r>
            <a:r>
              <a:rPr sz="2400" spc="5" dirty="0">
                <a:latin typeface="Cambria Math"/>
                <a:cs typeface="Cambria Math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=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572000" y="1389888"/>
            <a:ext cx="0" cy="4779645"/>
          </a:xfrm>
          <a:custGeom>
            <a:avLst/>
            <a:gdLst/>
            <a:ahLst/>
            <a:cxnLst/>
            <a:rect l="l" t="t" r="r" b="b"/>
            <a:pathLst>
              <a:path h="4779645">
                <a:moveTo>
                  <a:pt x="0" y="0"/>
                </a:moveTo>
                <a:lnTo>
                  <a:pt x="0" y="4779518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5141721" y="1450924"/>
            <a:ext cx="2075180" cy="7442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latin typeface="Times New Roman"/>
                <a:cs typeface="Times New Roman"/>
              </a:rPr>
              <a:t>Number</a:t>
            </a:r>
            <a:r>
              <a:rPr sz="1800" b="1" spc="-4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of</a:t>
            </a:r>
            <a:r>
              <a:rPr sz="1800" b="1" spc="15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vertices</a:t>
            </a:r>
            <a:r>
              <a:rPr sz="1800" b="1" spc="1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=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335"/>
              </a:spcBef>
            </a:pPr>
            <a:r>
              <a:rPr sz="1800" b="1" spc="-10" dirty="0">
                <a:latin typeface="Times New Roman"/>
                <a:cs typeface="Times New Roman"/>
              </a:rPr>
              <a:t>Number</a:t>
            </a:r>
            <a:r>
              <a:rPr sz="1800" b="1" spc="-4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of</a:t>
            </a:r>
            <a:r>
              <a:rPr sz="1800" b="1" spc="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edges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=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107301" y="2651363"/>
            <a:ext cx="1424940" cy="2674620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38100" marR="30480" algn="just">
              <a:lnSpc>
                <a:spcPct val="120800"/>
              </a:lnSpc>
              <a:spcBef>
                <a:spcPts val="75"/>
              </a:spcBef>
            </a:pPr>
            <a:r>
              <a:rPr sz="2400" spc="30" dirty="0">
                <a:latin typeface="Cambria Math"/>
                <a:cs typeface="Cambria Math"/>
              </a:rPr>
              <a:t>deg</a:t>
            </a:r>
            <a:r>
              <a:rPr sz="2625" spc="44" baseline="28571" dirty="0">
                <a:latin typeface="Cambria Math"/>
                <a:cs typeface="Cambria Math"/>
              </a:rPr>
              <a:t>+</a:t>
            </a:r>
            <a:r>
              <a:rPr sz="2400" spc="30" dirty="0">
                <a:latin typeface="Cambria Math"/>
                <a:cs typeface="Cambria Math"/>
              </a:rPr>
              <a:t>(𝑎) </a:t>
            </a:r>
            <a:r>
              <a:rPr sz="2400" spc="5" dirty="0">
                <a:latin typeface="Times New Roman"/>
                <a:cs typeface="Times New Roman"/>
              </a:rPr>
              <a:t>=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30" dirty="0">
                <a:latin typeface="Cambria Math"/>
                <a:cs typeface="Cambria Math"/>
              </a:rPr>
              <a:t>deg</a:t>
            </a:r>
            <a:r>
              <a:rPr sz="2625" spc="44" baseline="28571" dirty="0">
                <a:latin typeface="Cambria Math"/>
                <a:cs typeface="Cambria Math"/>
              </a:rPr>
              <a:t>+</a:t>
            </a:r>
            <a:r>
              <a:rPr sz="2400" spc="30" dirty="0">
                <a:latin typeface="Cambria Math"/>
                <a:cs typeface="Cambria Math"/>
              </a:rPr>
              <a:t>(𝑏) </a:t>
            </a:r>
            <a:r>
              <a:rPr sz="2400" spc="5" dirty="0">
                <a:latin typeface="Times New Roman"/>
                <a:cs typeface="Times New Roman"/>
              </a:rPr>
              <a:t>=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30" dirty="0">
                <a:latin typeface="Cambria Math"/>
                <a:cs typeface="Cambria Math"/>
              </a:rPr>
              <a:t>deg</a:t>
            </a:r>
            <a:r>
              <a:rPr sz="2625" spc="44" baseline="28571" dirty="0">
                <a:latin typeface="Cambria Math"/>
                <a:cs typeface="Cambria Math"/>
              </a:rPr>
              <a:t>+</a:t>
            </a:r>
            <a:r>
              <a:rPr sz="2400" spc="30" dirty="0">
                <a:latin typeface="Cambria Math"/>
                <a:cs typeface="Cambria Math"/>
              </a:rPr>
              <a:t>(𝑐) </a:t>
            </a:r>
            <a:r>
              <a:rPr sz="2400" spc="5" dirty="0">
                <a:latin typeface="Times New Roman"/>
                <a:cs typeface="Times New Roman"/>
              </a:rPr>
              <a:t>=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30" dirty="0">
                <a:latin typeface="Cambria Math"/>
                <a:cs typeface="Cambria Math"/>
              </a:rPr>
              <a:t>deg</a:t>
            </a:r>
            <a:r>
              <a:rPr sz="2625" spc="44" baseline="28571" dirty="0">
                <a:latin typeface="Cambria Math"/>
                <a:cs typeface="Cambria Math"/>
              </a:rPr>
              <a:t>+</a:t>
            </a:r>
            <a:r>
              <a:rPr sz="2400" spc="30" dirty="0">
                <a:latin typeface="Cambria Math"/>
                <a:cs typeface="Cambria Math"/>
              </a:rPr>
              <a:t>(𝑑) </a:t>
            </a:r>
            <a:r>
              <a:rPr sz="2400" spc="5" dirty="0">
                <a:latin typeface="Times New Roman"/>
                <a:cs typeface="Times New Roman"/>
              </a:rPr>
              <a:t>=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30" dirty="0">
                <a:latin typeface="Cambria Math"/>
                <a:cs typeface="Cambria Math"/>
              </a:rPr>
              <a:t>deg</a:t>
            </a:r>
            <a:r>
              <a:rPr sz="2625" spc="44" baseline="28571" dirty="0">
                <a:latin typeface="Cambria Math"/>
                <a:cs typeface="Cambria Math"/>
              </a:rPr>
              <a:t>+</a:t>
            </a:r>
            <a:r>
              <a:rPr sz="2400" spc="30" dirty="0">
                <a:latin typeface="Cambria Math"/>
                <a:cs typeface="Cambria Math"/>
              </a:rPr>
              <a:t>(𝑒) </a:t>
            </a:r>
            <a:r>
              <a:rPr sz="2400" spc="5" dirty="0">
                <a:latin typeface="Times New Roman"/>
                <a:cs typeface="Times New Roman"/>
              </a:rPr>
              <a:t>=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30" dirty="0">
                <a:latin typeface="Cambria Math"/>
                <a:cs typeface="Cambria Math"/>
              </a:rPr>
              <a:t>deg</a:t>
            </a:r>
            <a:r>
              <a:rPr sz="2625" spc="44" baseline="28571" dirty="0">
                <a:latin typeface="Cambria Math"/>
                <a:cs typeface="Cambria Math"/>
              </a:rPr>
              <a:t>+</a:t>
            </a:r>
            <a:r>
              <a:rPr sz="2400" spc="30" dirty="0">
                <a:latin typeface="Cambria Math"/>
                <a:cs typeface="Cambria Math"/>
              </a:rPr>
              <a:t>(𝑓) </a:t>
            </a:r>
            <a:r>
              <a:rPr sz="2400" spc="5" dirty="0">
                <a:latin typeface="Times New Roman"/>
                <a:cs typeface="Times New Roman"/>
              </a:rPr>
              <a:t>=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6880859" y="2542032"/>
            <a:ext cx="0" cy="3646170"/>
          </a:xfrm>
          <a:custGeom>
            <a:avLst/>
            <a:gdLst/>
            <a:ahLst/>
            <a:cxnLst/>
            <a:rect l="l" t="t" r="r" b="b"/>
            <a:pathLst>
              <a:path h="3646170">
                <a:moveTo>
                  <a:pt x="0" y="0"/>
                </a:moveTo>
                <a:lnTo>
                  <a:pt x="0" y="3645890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43003" y="-7753"/>
            <a:ext cx="7354822" cy="660437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/>
              <a:t>Basic</a:t>
            </a:r>
            <a:r>
              <a:rPr spc="-50" dirty="0"/>
              <a:t> </a:t>
            </a:r>
            <a:r>
              <a:rPr spc="5" dirty="0"/>
              <a:t>Graph</a:t>
            </a:r>
            <a:r>
              <a:rPr spc="-35" dirty="0"/>
              <a:t> </a:t>
            </a:r>
            <a:r>
              <a:rPr spc="-5" dirty="0"/>
              <a:t>Terminology</a:t>
            </a:r>
            <a:endParaRPr spc="5" dirty="0"/>
          </a:p>
        </p:txBody>
      </p:sp>
      <p:sp>
        <p:nvSpPr>
          <p:cNvPr id="12" name="object 12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00"/>
              </a:lnSpc>
            </a:pPr>
            <a:fld id="{81D60167-4931-47E6-BA6A-407CBD079E47}" type="slidenum">
              <a:rPr spc="15" dirty="0"/>
              <a:t>23</a:t>
            </a:fld>
            <a:endParaRPr spc="15" dirty="0"/>
          </a:p>
        </p:txBody>
      </p:sp>
      <p:sp>
        <p:nvSpPr>
          <p:cNvPr id="3" name="object 3"/>
          <p:cNvSpPr txBox="1"/>
          <p:nvPr/>
        </p:nvSpPr>
        <p:spPr>
          <a:xfrm>
            <a:off x="460044" y="1086688"/>
            <a:ext cx="1752600" cy="4540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800" b="1" spc="-10" dirty="0">
                <a:solidFill>
                  <a:srgbClr val="1F487C"/>
                </a:solidFill>
                <a:latin typeface="Times New Roman"/>
                <a:cs typeface="Times New Roman"/>
              </a:rPr>
              <a:t>Example</a:t>
            </a:r>
            <a:r>
              <a:rPr sz="2800" b="1" spc="-40" dirty="0">
                <a:solidFill>
                  <a:srgbClr val="1F487C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1F487C"/>
                </a:solidFill>
                <a:latin typeface="Times New Roman"/>
                <a:cs typeface="Times New Roman"/>
              </a:rPr>
              <a:t>4:</a:t>
            </a:r>
            <a:endParaRPr sz="2800">
              <a:latin typeface="Times New Roman"/>
              <a:cs typeface="Times New Roman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70825" y="2745851"/>
            <a:ext cx="4066925" cy="2299528"/>
          </a:xfrm>
          <a:prstGeom prst="rect">
            <a:avLst/>
          </a:prstGeom>
        </p:spPr>
      </p:pic>
      <p:sp>
        <p:nvSpPr>
          <p:cNvPr id="5" name="object 5"/>
          <p:cNvSpPr/>
          <p:nvPr/>
        </p:nvSpPr>
        <p:spPr>
          <a:xfrm>
            <a:off x="4572000" y="1389888"/>
            <a:ext cx="0" cy="4779645"/>
          </a:xfrm>
          <a:custGeom>
            <a:avLst/>
            <a:gdLst/>
            <a:ahLst/>
            <a:cxnLst/>
            <a:rect l="l" t="t" r="r" b="b"/>
            <a:pathLst>
              <a:path h="4779645">
                <a:moveTo>
                  <a:pt x="0" y="0"/>
                </a:moveTo>
                <a:lnTo>
                  <a:pt x="0" y="4779518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880859" y="2542032"/>
            <a:ext cx="0" cy="3646170"/>
          </a:xfrm>
          <a:custGeom>
            <a:avLst/>
            <a:gdLst/>
            <a:ahLst/>
            <a:cxnLst/>
            <a:rect l="l" t="t" r="r" b="b"/>
            <a:pathLst>
              <a:path h="3646170">
                <a:moveTo>
                  <a:pt x="0" y="0"/>
                </a:moveTo>
                <a:lnTo>
                  <a:pt x="0" y="3645890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4901438" y="2651363"/>
            <a:ext cx="1652905" cy="2674620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38100" marR="30480" algn="just">
              <a:lnSpc>
                <a:spcPct val="120800"/>
              </a:lnSpc>
              <a:spcBef>
                <a:spcPts val="75"/>
              </a:spcBef>
            </a:pPr>
            <a:r>
              <a:rPr sz="2400" spc="30" dirty="0">
                <a:latin typeface="Cambria Math"/>
                <a:cs typeface="Cambria Math"/>
              </a:rPr>
              <a:t>deg</a:t>
            </a:r>
            <a:r>
              <a:rPr sz="2625" spc="44" baseline="28571" dirty="0">
                <a:latin typeface="Cambria Math"/>
                <a:cs typeface="Cambria Math"/>
              </a:rPr>
              <a:t>−</a:t>
            </a:r>
            <a:r>
              <a:rPr sz="2400" spc="30" dirty="0">
                <a:latin typeface="Cambria Math"/>
                <a:cs typeface="Cambria Math"/>
              </a:rPr>
              <a:t>(𝑎) </a:t>
            </a:r>
            <a:r>
              <a:rPr sz="2400" spc="5" dirty="0">
                <a:latin typeface="Times New Roman"/>
                <a:cs typeface="Times New Roman"/>
              </a:rPr>
              <a:t>= 2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30" dirty="0">
                <a:latin typeface="Cambria Math"/>
                <a:cs typeface="Cambria Math"/>
              </a:rPr>
              <a:t>deg</a:t>
            </a:r>
            <a:r>
              <a:rPr sz="2625" spc="44" baseline="28571" dirty="0">
                <a:latin typeface="Cambria Math"/>
                <a:cs typeface="Cambria Math"/>
              </a:rPr>
              <a:t>−</a:t>
            </a:r>
            <a:r>
              <a:rPr sz="2400" spc="30" dirty="0">
                <a:latin typeface="Cambria Math"/>
                <a:cs typeface="Cambria Math"/>
              </a:rPr>
              <a:t>(𝑏) </a:t>
            </a:r>
            <a:r>
              <a:rPr sz="2400" spc="5" dirty="0">
                <a:latin typeface="Times New Roman"/>
                <a:cs typeface="Times New Roman"/>
              </a:rPr>
              <a:t>= 2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35" dirty="0">
                <a:latin typeface="Cambria Math"/>
                <a:cs typeface="Cambria Math"/>
              </a:rPr>
              <a:t>deg</a:t>
            </a:r>
            <a:r>
              <a:rPr sz="2625" spc="52" baseline="28571" dirty="0">
                <a:latin typeface="Cambria Math"/>
                <a:cs typeface="Cambria Math"/>
              </a:rPr>
              <a:t>−</a:t>
            </a:r>
            <a:r>
              <a:rPr sz="2400" spc="35" dirty="0">
                <a:latin typeface="Cambria Math"/>
                <a:cs typeface="Cambria Math"/>
              </a:rPr>
              <a:t>(𝑐) </a:t>
            </a:r>
            <a:r>
              <a:rPr sz="2400" spc="5" dirty="0">
                <a:latin typeface="Times New Roman"/>
                <a:cs typeface="Times New Roman"/>
              </a:rPr>
              <a:t>= 3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35" dirty="0">
                <a:latin typeface="Cambria Math"/>
                <a:cs typeface="Cambria Math"/>
              </a:rPr>
              <a:t>deg</a:t>
            </a:r>
            <a:r>
              <a:rPr sz="2625" spc="52" baseline="28571" dirty="0">
                <a:latin typeface="Cambria Math"/>
                <a:cs typeface="Cambria Math"/>
              </a:rPr>
              <a:t>−</a:t>
            </a:r>
            <a:r>
              <a:rPr sz="2400" spc="35" dirty="0">
                <a:latin typeface="Cambria Math"/>
                <a:cs typeface="Cambria Math"/>
              </a:rPr>
              <a:t>(𝑑)</a:t>
            </a:r>
            <a:r>
              <a:rPr sz="2400" spc="40" dirty="0">
                <a:latin typeface="Cambria Math"/>
                <a:cs typeface="Cambria Math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=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2 </a:t>
            </a:r>
            <a:r>
              <a:rPr sz="2400" spc="-590" dirty="0">
                <a:latin typeface="Times New Roman"/>
                <a:cs typeface="Times New Roman"/>
              </a:rPr>
              <a:t> </a:t>
            </a:r>
            <a:r>
              <a:rPr sz="2400" spc="30" dirty="0">
                <a:latin typeface="Cambria Math"/>
                <a:cs typeface="Cambria Math"/>
              </a:rPr>
              <a:t>deg</a:t>
            </a:r>
            <a:r>
              <a:rPr sz="2625" spc="44" baseline="28571" dirty="0">
                <a:latin typeface="Cambria Math"/>
                <a:cs typeface="Cambria Math"/>
              </a:rPr>
              <a:t>−</a:t>
            </a:r>
            <a:r>
              <a:rPr sz="2400" spc="30" dirty="0">
                <a:latin typeface="Cambria Math"/>
                <a:cs typeface="Cambria Math"/>
              </a:rPr>
              <a:t>(𝑒) </a:t>
            </a:r>
            <a:r>
              <a:rPr sz="2400" spc="5" dirty="0">
                <a:latin typeface="Times New Roman"/>
                <a:cs typeface="Times New Roman"/>
              </a:rPr>
              <a:t>= 3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35" dirty="0">
                <a:latin typeface="Cambria Math"/>
                <a:cs typeface="Cambria Math"/>
              </a:rPr>
              <a:t>deg</a:t>
            </a:r>
            <a:r>
              <a:rPr sz="2625" spc="52" baseline="28571" dirty="0">
                <a:latin typeface="Cambria Math"/>
                <a:cs typeface="Cambria Math"/>
              </a:rPr>
              <a:t>−</a:t>
            </a:r>
            <a:r>
              <a:rPr sz="2400" spc="35" dirty="0">
                <a:latin typeface="Cambria Math"/>
                <a:cs typeface="Cambria Math"/>
              </a:rPr>
              <a:t>(𝑓)</a:t>
            </a:r>
            <a:r>
              <a:rPr sz="2400" spc="40" dirty="0">
                <a:latin typeface="Cambria Math"/>
                <a:cs typeface="Cambria Math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=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0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141721" y="1450924"/>
            <a:ext cx="2249170" cy="7442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latin typeface="Times New Roman"/>
                <a:cs typeface="Times New Roman"/>
              </a:rPr>
              <a:t>Number</a:t>
            </a:r>
            <a:r>
              <a:rPr sz="1800" b="1" spc="-4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of</a:t>
            </a:r>
            <a:r>
              <a:rPr sz="1800" b="1" spc="15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vertices</a:t>
            </a:r>
            <a:r>
              <a:rPr sz="1800" b="1" spc="2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=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6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335"/>
              </a:spcBef>
            </a:pPr>
            <a:r>
              <a:rPr sz="1800" b="1" spc="-10" dirty="0">
                <a:latin typeface="Times New Roman"/>
                <a:cs typeface="Times New Roman"/>
              </a:rPr>
              <a:t>Number</a:t>
            </a:r>
            <a:r>
              <a:rPr sz="1800" b="1" spc="-4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of</a:t>
            </a:r>
            <a:r>
              <a:rPr sz="1800" b="1" spc="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edges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=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12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107301" y="2651363"/>
            <a:ext cx="1652270" cy="2674620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38100" marR="30480" algn="just">
              <a:lnSpc>
                <a:spcPct val="120800"/>
              </a:lnSpc>
              <a:spcBef>
                <a:spcPts val="75"/>
              </a:spcBef>
            </a:pPr>
            <a:r>
              <a:rPr sz="2400" spc="30" dirty="0">
                <a:latin typeface="Cambria Math"/>
                <a:cs typeface="Cambria Math"/>
              </a:rPr>
              <a:t>deg</a:t>
            </a:r>
            <a:r>
              <a:rPr sz="2625" spc="44" baseline="28571" dirty="0">
                <a:latin typeface="Cambria Math"/>
                <a:cs typeface="Cambria Math"/>
              </a:rPr>
              <a:t>+</a:t>
            </a:r>
            <a:r>
              <a:rPr sz="2400" spc="30" dirty="0">
                <a:latin typeface="Cambria Math"/>
                <a:cs typeface="Cambria Math"/>
              </a:rPr>
              <a:t>(𝑎) </a:t>
            </a:r>
            <a:r>
              <a:rPr sz="2400" spc="5" dirty="0">
                <a:latin typeface="Times New Roman"/>
                <a:cs typeface="Times New Roman"/>
              </a:rPr>
              <a:t>= 4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30" dirty="0">
                <a:latin typeface="Cambria Math"/>
                <a:cs typeface="Cambria Math"/>
              </a:rPr>
              <a:t>deg</a:t>
            </a:r>
            <a:r>
              <a:rPr sz="2625" spc="44" baseline="28571" dirty="0">
                <a:latin typeface="Cambria Math"/>
                <a:cs typeface="Cambria Math"/>
              </a:rPr>
              <a:t>+</a:t>
            </a:r>
            <a:r>
              <a:rPr sz="2400" spc="30" dirty="0">
                <a:latin typeface="Cambria Math"/>
                <a:cs typeface="Cambria Math"/>
              </a:rPr>
              <a:t>(𝑏) </a:t>
            </a:r>
            <a:r>
              <a:rPr sz="2400" spc="5" dirty="0">
                <a:latin typeface="Times New Roman"/>
                <a:cs typeface="Times New Roman"/>
              </a:rPr>
              <a:t>= 1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30" dirty="0">
                <a:latin typeface="Cambria Math"/>
                <a:cs typeface="Cambria Math"/>
              </a:rPr>
              <a:t>deg</a:t>
            </a:r>
            <a:r>
              <a:rPr sz="2625" spc="44" baseline="28571" dirty="0">
                <a:latin typeface="Cambria Math"/>
                <a:cs typeface="Cambria Math"/>
              </a:rPr>
              <a:t>+</a:t>
            </a:r>
            <a:r>
              <a:rPr sz="2400" spc="30" dirty="0">
                <a:latin typeface="Cambria Math"/>
                <a:cs typeface="Cambria Math"/>
              </a:rPr>
              <a:t>(𝑐) </a:t>
            </a:r>
            <a:r>
              <a:rPr sz="2400" spc="5" dirty="0">
                <a:latin typeface="Times New Roman"/>
                <a:cs typeface="Times New Roman"/>
              </a:rPr>
              <a:t>= 2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30" dirty="0">
                <a:latin typeface="Cambria Math"/>
                <a:cs typeface="Cambria Math"/>
              </a:rPr>
              <a:t>deg</a:t>
            </a:r>
            <a:r>
              <a:rPr sz="2625" spc="44" baseline="28571" dirty="0">
                <a:latin typeface="Cambria Math"/>
                <a:cs typeface="Cambria Math"/>
              </a:rPr>
              <a:t>+</a:t>
            </a:r>
            <a:r>
              <a:rPr sz="2400" spc="30" dirty="0">
                <a:latin typeface="Cambria Math"/>
                <a:cs typeface="Cambria Math"/>
              </a:rPr>
              <a:t>(𝑑) </a:t>
            </a:r>
            <a:r>
              <a:rPr sz="2400" spc="5" dirty="0">
                <a:latin typeface="Times New Roman"/>
                <a:cs typeface="Times New Roman"/>
              </a:rPr>
              <a:t>= 2 </a:t>
            </a:r>
            <a:r>
              <a:rPr sz="2400" spc="-590" dirty="0">
                <a:latin typeface="Times New Roman"/>
                <a:cs typeface="Times New Roman"/>
              </a:rPr>
              <a:t> </a:t>
            </a:r>
            <a:r>
              <a:rPr sz="2400" spc="30" dirty="0">
                <a:latin typeface="Cambria Math"/>
                <a:cs typeface="Cambria Math"/>
              </a:rPr>
              <a:t>deg</a:t>
            </a:r>
            <a:r>
              <a:rPr sz="2625" spc="44" baseline="28571" dirty="0">
                <a:latin typeface="Cambria Math"/>
                <a:cs typeface="Cambria Math"/>
              </a:rPr>
              <a:t>+</a:t>
            </a:r>
            <a:r>
              <a:rPr sz="2400" spc="30" dirty="0">
                <a:latin typeface="Cambria Math"/>
                <a:cs typeface="Cambria Math"/>
              </a:rPr>
              <a:t>(𝑒) </a:t>
            </a:r>
            <a:r>
              <a:rPr sz="2400" spc="5" dirty="0">
                <a:latin typeface="Times New Roman"/>
                <a:cs typeface="Times New Roman"/>
              </a:rPr>
              <a:t>= 3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30" dirty="0">
                <a:latin typeface="Cambria Math"/>
                <a:cs typeface="Cambria Math"/>
              </a:rPr>
              <a:t>deg</a:t>
            </a:r>
            <a:r>
              <a:rPr sz="2625" spc="44" baseline="28571" dirty="0">
                <a:latin typeface="Cambria Math"/>
                <a:cs typeface="Cambria Math"/>
              </a:rPr>
              <a:t>+</a:t>
            </a:r>
            <a:r>
              <a:rPr sz="2400" spc="30" dirty="0">
                <a:latin typeface="Cambria Math"/>
                <a:cs typeface="Cambria Math"/>
              </a:rPr>
              <a:t>(𝑓)</a:t>
            </a:r>
            <a:r>
              <a:rPr sz="2400" spc="55" dirty="0">
                <a:latin typeface="Cambria Math"/>
                <a:cs typeface="Cambria Math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=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0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21360" y="220090"/>
            <a:ext cx="7278624" cy="660437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/>
              <a:t>Basic</a:t>
            </a:r>
            <a:r>
              <a:rPr spc="-50" dirty="0"/>
              <a:t> </a:t>
            </a:r>
            <a:r>
              <a:rPr spc="5" dirty="0"/>
              <a:t>Graph</a:t>
            </a:r>
            <a:r>
              <a:rPr spc="-35" dirty="0"/>
              <a:t> </a:t>
            </a:r>
            <a:r>
              <a:rPr spc="-5" dirty="0"/>
              <a:t>Terminology</a:t>
            </a:r>
            <a:endParaRPr spc="5" dirty="0"/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00"/>
              </a:lnSpc>
            </a:pPr>
            <a:fld id="{81D60167-4931-47E6-BA6A-407CBD079E47}" type="slidenum">
              <a:rPr spc="15" dirty="0"/>
              <a:t>24</a:t>
            </a:fld>
            <a:endParaRPr spc="15" dirty="0"/>
          </a:p>
        </p:txBody>
      </p:sp>
      <p:sp>
        <p:nvSpPr>
          <p:cNvPr id="3" name="object 3"/>
          <p:cNvSpPr txBox="1"/>
          <p:nvPr/>
        </p:nvSpPr>
        <p:spPr>
          <a:xfrm>
            <a:off x="460044" y="1086688"/>
            <a:ext cx="1784985" cy="4540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800" b="1" dirty="0">
                <a:solidFill>
                  <a:srgbClr val="1F487C"/>
                </a:solidFill>
                <a:latin typeface="Times New Roman"/>
                <a:cs typeface="Times New Roman"/>
              </a:rPr>
              <a:t>Theorem</a:t>
            </a:r>
            <a:r>
              <a:rPr sz="2800" b="1" spc="-175" dirty="0">
                <a:solidFill>
                  <a:srgbClr val="1F487C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1F487C"/>
                </a:solidFill>
                <a:latin typeface="Times New Roman"/>
                <a:cs typeface="Times New Roman"/>
              </a:rPr>
              <a:t>3:</a:t>
            </a:r>
            <a:endParaRPr sz="2800">
              <a:latin typeface="Times New Roman"/>
              <a:cs typeface="Times New Roman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93776" y="1677923"/>
            <a:ext cx="6766559" cy="1577339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201" y="-7753"/>
            <a:ext cx="8421624" cy="660437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/>
              <a:t>Basic</a:t>
            </a:r>
            <a:r>
              <a:rPr spc="-50" dirty="0"/>
              <a:t> </a:t>
            </a:r>
            <a:r>
              <a:rPr spc="5" dirty="0"/>
              <a:t>Graph</a:t>
            </a:r>
            <a:r>
              <a:rPr spc="-35" dirty="0"/>
              <a:t> </a:t>
            </a:r>
            <a:r>
              <a:rPr spc="-5" dirty="0"/>
              <a:t>Terminology</a:t>
            </a:r>
            <a:endParaRPr spc="5" dirty="0"/>
          </a:p>
        </p:txBody>
      </p:sp>
      <p:sp>
        <p:nvSpPr>
          <p:cNvPr id="17" name="object 17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00"/>
              </a:lnSpc>
            </a:pPr>
            <a:fld id="{81D60167-4931-47E6-BA6A-407CBD079E47}" type="slidenum">
              <a:rPr spc="15" dirty="0"/>
              <a:t>25</a:t>
            </a:fld>
            <a:endParaRPr spc="15" dirty="0"/>
          </a:p>
        </p:txBody>
      </p:sp>
      <p:sp>
        <p:nvSpPr>
          <p:cNvPr id="3" name="object 3"/>
          <p:cNvSpPr txBox="1"/>
          <p:nvPr/>
        </p:nvSpPr>
        <p:spPr>
          <a:xfrm>
            <a:off x="460044" y="1086688"/>
            <a:ext cx="1755139" cy="87947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10"/>
              </a:spcBef>
            </a:pPr>
            <a:r>
              <a:rPr sz="2800" b="1" spc="-10" dirty="0">
                <a:solidFill>
                  <a:srgbClr val="1F487C"/>
                </a:solidFill>
                <a:latin typeface="Times New Roman"/>
                <a:cs typeface="Times New Roman"/>
              </a:rPr>
              <a:t>Example</a:t>
            </a:r>
            <a:r>
              <a:rPr sz="2800" b="1" spc="-35" dirty="0">
                <a:solidFill>
                  <a:srgbClr val="1F487C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1F487C"/>
                </a:solidFill>
                <a:latin typeface="Times New Roman"/>
                <a:cs typeface="Times New Roman"/>
              </a:rPr>
              <a:t>4: </a:t>
            </a:r>
            <a:r>
              <a:rPr sz="2800" b="1" spc="-685" dirty="0">
                <a:solidFill>
                  <a:srgbClr val="1F487C"/>
                </a:solidFill>
                <a:latin typeface="Times New Roman"/>
                <a:cs typeface="Times New Roman"/>
              </a:rPr>
              <a:t> </a:t>
            </a:r>
            <a:r>
              <a:rPr sz="2800" b="1" spc="5" dirty="0">
                <a:solidFill>
                  <a:srgbClr val="FF0000"/>
                </a:solidFill>
                <a:latin typeface="Times New Roman"/>
                <a:cs typeface="Times New Roman"/>
              </a:rPr>
              <a:t>Recall:</a:t>
            </a:r>
            <a:endParaRPr sz="2800">
              <a:latin typeface="Times New Roman"/>
              <a:cs typeface="Times New Roman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70825" y="2745851"/>
            <a:ext cx="4066925" cy="2299528"/>
          </a:xfrm>
          <a:prstGeom prst="rect">
            <a:avLst/>
          </a:prstGeom>
        </p:spPr>
      </p:pic>
      <p:sp>
        <p:nvSpPr>
          <p:cNvPr id="5" name="object 5"/>
          <p:cNvSpPr/>
          <p:nvPr/>
        </p:nvSpPr>
        <p:spPr>
          <a:xfrm>
            <a:off x="4572000" y="1389888"/>
            <a:ext cx="0" cy="4779645"/>
          </a:xfrm>
          <a:custGeom>
            <a:avLst/>
            <a:gdLst/>
            <a:ahLst/>
            <a:cxnLst/>
            <a:rect l="l" t="t" r="r" b="b"/>
            <a:pathLst>
              <a:path h="4779645">
                <a:moveTo>
                  <a:pt x="0" y="0"/>
                </a:moveTo>
                <a:lnTo>
                  <a:pt x="0" y="4779518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880859" y="2542032"/>
            <a:ext cx="0" cy="3646170"/>
          </a:xfrm>
          <a:custGeom>
            <a:avLst/>
            <a:gdLst/>
            <a:ahLst/>
            <a:cxnLst/>
            <a:rect l="l" t="t" r="r" b="b"/>
            <a:pathLst>
              <a:path h="3646170">
                <a:moveTo>
                  <a:pt x="0" y="0"/>
                </a:moveTo>
                <a:lnTo>
                  <a:pt x="0" y="3645890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4901438" y="2651363"/>
            <a:ext cx="1652905" cy="2674620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38100" marR="30480" algn="just">
              <a:lnSpc>
                <a:spcPct val="120800"/>
              </a:lnSpc>
              <a:spcBef>
                <a:spcPts val="75"/>
              </a:spcBef>
            </a:pPr>
            <a:r>
              <a:rPr sz="2400" spc="30" dirty="0">
                <a:latin typeface="Cambria Math"/>
                <a:cs typeface="Cambria Math"/>
              </a:rPr>
              <a:t>deg</a:t>
            </a:r>
            <a:r>
              <a:rPr sz="2625" spc="44" baseline="28571" dirty="0">
                <a:latin typeface="Cambria Math"/>
                <a:cs typeface="Cambria Math"/>
              </a:rPr>
              <a:t>−</a:t>
            </a:r>
            <a:r>
              <a:rPr sz="2400" spc="30" dirty="0">
                <a:latin typeface="Cambria Math"/>
                <a:cs typeface="Cambria Math"/>
              </a:rPr>
              <a:t>(𝑎) </a:t>
            </a:r>
            <a:r>
              <a:rPr sz="2400" spc="5" dirty="0">
                <a:latin typeface="Times New Roman"/>
                <a:cs typeface="Times New Roman"/>
              </a:rPr>
              <a:t>= 2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30" dirty="0">
                <a:latin typeface="Cambria Math"/>
                <a:cs typeface="Cambria Math"/>
              </a:rPr>
              <a:t>deg</a:t>
            </a:r>
            <a:r>
              <a:rPr sz="2625" spc="44" baseline="28571" dirty="0">
                <a:latin typeface="Cambria Math"/>
                <a:cs typeface="Cambria Math"/>
              </a:rPr>
              <a:t>−</a:t>
            </a:r>
            <a:r>
              <a:rPr sz="2400" spc="30" dirty="0">
                <a:latin typeface="Cambria Math"/>
                <a:cs typeface="Cambria Math"/>
              </a:rPr>
              <a:t>(𝑏) </a:t>
            </a:r>
            <a:r>
              <a:rPr sz="2400" spc="5" dirty="0">
                <a:latin typeface="Times New Roman"/>
                <a:cs typeface="Times New Roman"/>
              </a:rPr>
              <a:t>= 2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35" dirty="0">
                <a:latin typeface="Cambria Math"/>
                <a:cs typeface="Cambria Math"/>
              </a:rPr>
              <a:t>deg</a:t>
            </a:r>
            <a:r>
              <a:rPr sz="2625" spc="52" baseline="28571" dirty="0">
                <a:latin typeface="Cambria Math"/>
                <a:cs typeface="Cambria Math"/>
              </a:rPr>
              <a:t>−</a:t>
            </a:r>
            <a:r>
              <a:rPr sz="2400" spc="35" dirty="0">
                <a:latin typeface="Cambria Math"/>
                <a:cs typeface="Cambria Math"/>
              </a:rPr>
              <a:t>(𝑐) </a:t>
            </a:r>
            <a:r>
              <a:rPr sz="2400" spc="5" dirty="0">
                <a:latin typeface="Times New Roman"/>
                <a:cs typeface="Times New Roman"/>
              </a:rPr>
              <a:t>= 3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35" dirty="0">
                <a:latin typeface="Cambria Math"/>
                <a:cs typeface="Cambria Math"/>
              </a:rPr>
              <a:t>deg</a:t>
            </a:r>
            <a:r>
              <a:rPr sz="2625" spc="52" baseline="28571" dirty="0">
                <a:latin typeface="Cambria Math"/>
                <a:cs typeface="Cambria Math"/>
              </a:rPr>
              <a:t>−</a:t>
            </a:r>
            <a:r>
              <a:rPr sz="2400" spc="35" dirty="0">
                <a:latin typeface="Cambria Math"/>
                <a:cs typeface="Cambria Math"/>
              </a:rPr>
              <a:t>(𝑑)</a:t>
            </a:r>
            <a:r>
              <a:rPr sz="2400" spc="40" dirty="0">
                <a:latin typeface="Cambria Math"/>
                <a:cs typeface="Cambria Math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=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2 </a:t>
            </a:r>
            <a:r>
              <a:rPr sz="2400" spc="-590" dirty="0">
                <a:latin typeface="Times New Roman"/>
                <a:cs typeface="Times New Roman"/>
              </a:rPr>
              <a:t> </a:t>
            </a:r>
            <a:r>
              <a:rPr sz="2400" spc="30" dirty="0">
                <a:latin typeface="Cambria Math"/>
                <a:cs typeface="Cambria Math"/>
              </a:rPr>
              <a:t>deg</a:t>
            </a:r>
            <a:r>
              <a:rPr sz="2625" spc="44" baseline="28571" dirty="0">
                <a:latin typeface="Cambria Math"/>
                <a:cs typeface="Cambria Math"/>
              </a:rPr>
              <a:t>−</a:t>
            </a:r>
            <a:r>
              <a:rPr sz="2400" spc="30" dirty="0">
                <a:latin typeface="Cambria Math"/>
                <a:cs typeface="Cambria Math"/>
              </a:rPr>
              <a:t>(𝑒) </a:t>
            </a:r>
            <a:r>
              <a:rPr sz="2400" spc="5" dirty="0">
                <a:latin typeface="Times New Roman"/>
                <a:cs typeface="Times New Roman"/>
              </a:rPr>
              <a:t>= 3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35" dirty="0">
                <a:latin typeface="Cambria Math"/>
                <a:cs typeface="Cambria Math"/>
              </a:rPr>
              <a:t>deg</a:t>
            </a:r>
            <a:r>
              <a:rPr sz="2625" spc="52" baseline="28571" dirty="0">
                <a:latin typeface="Cambria Math"/>
                <a:cs typeface="Cambria Math"/>
              </a:rPr>
              <a:t>−</a:t>
            </a:r>
            <a:r>
              <a:rPr sz="2400" spc="35" dirty="0">
                <a:latin typeface="Cambria Math"/>
                <a:cs typeface="Cambria Math"/>
              </a:rPr>
              <a:t>(𝑓)</a:t>
            </a:r>
            <a:r>
              <a:rPr sz="2400" spc="40" dirty="0">
                <a:latin typeface="Cambria Math"/>
                <a:cs typeface="Cambria Math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=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0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141721" y="1450924"/>
            <a:ext cx="224599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latin typeface="Times New Roman"/>
                <a:cs typeface="Times New Roman"/>
              </a:rPr>
              <a:t>Number</a:t>
            </a:r>
            <a:r>
              <a:rPr sz="1800" b="1" spc="-4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of</a:t>
            </a:r>
            <a:r>
              <a:rPr sz="1800" b="1" spc="15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vertices</a:t>
            </a:r>
            <a:r>
              <a:rPr sz="1800" b="1" spc="2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=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6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061203" y="1801367"/>
            <a:ext cx="2345690" cy="530860"/>
          </a:xfrm>
          <a:prstGeom prst="rect">
            <a:avLst/>
          </a:prstGeom>
          <a:ln w="25400">
            <a:solidFill>
              <a:srgbClr val="C0504D"/>
            </a:solidFill>
          </a:ln>
        </p:spPr>
        <p:txBody>
          <a:bodyPr vert="horz" wrap="square" lIns="0" tIns="106045" rIns="0" bIns="0" rtlCol="0">
            <a:spAutoFit/>
          </a:bodyPr>
          <a:lstStyle/>
          <a:p>
            <a:pPr marL="92710">
              <a:lnSpc>
                <a:spcPct val="100000"/>
              </a:lnSpc>
              <a:spcBef>
                <a:spcPts val="835"/>
              </a:spcBef>
            </a:pPr>
            <a:r>
              <a:rPr sz="1800" b="1" spc="-10" dirty="0">
                <a:latin typeface="Times New Roman"/>
                <a:cs typeface="Times New Roman"/>
              </a:rPr>
              <a:t>Number</a:t>
            </a:r>
            <a:r>
              <a:rPr sz="1800" b="1" spc="-4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of</a:t>
            </a:r>
            <a:r>
              <a:rPr sz="1800" b="1" spc="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edges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=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12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107301" y="2651363"/>
            <a:ext cx="1416050" cy="1348105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38100" marR="30480" algn="just">
              <a:lnSpc>
                <a:spcPct val="120700"/>
              </a:lnSpc>
              <a:spcBef>
                <a:spcPts val="75"/>
              </a:spcBef>
            </a:pPr>
            <a:r>
              <a:rPr sz="2400" spc="30" dirty="0">
                <a:latin typeface="Cambria Math"/>
                <a:cs typeface="Cambria Math"/>
              </a:rPr>
              <a:t>deg</a:t>
            </a:r>
            <a:r>
              <a:rPr sz="2625" spc="44" baseline="28571" dirty="0">
                <a:latin typeface="Cambria Math"/>
                <a:cs typeface="Cambria Math"/>
              </a:rPr>
              <a:t>+</a:t>
            </a:r>
            <a:r>
              <a:rPr sz="2400" spc="30" dirty="0">
                <a:latin typeface="Cambria Math"/>
                <a:cs typeface="Cambria Math"/>
              </a:rPr>
              <a:t>(𝑎) </a:t>
            </a:r>
            <a:r>
              <a:rPr sz="2400" spc="5" dirty="0">
                <a:latin typeface="Times New Roman"/>
                <a:cs typeface="Times New Roman"/>
              </a:rPr>
              <a:t>= </a:t>
            </a:r>
            <a:r>
              <a:rPr sz="2400" spc="-590" dirty="0">
                <a:latin typeface="Times New Roman"/>
                <a:cs typeface="Times New Roman"/>
              </a:rPr>
              <a:t> </a:t>
            </a:r>
            <a:r>
              <a:rPr sz="2400" spc="30" dirty="0">
                <a:latin typeface="Cambria Math"/>
                <a:cs typeface="Cambria Math"/>
              </a:rPr>
              <a:t>deg</a:t>
            </a:r>
            <a:r>
              <a:rPr sz="2625" spc="44" baseline="28571" dirty="0">
                <a:latin typeface="Cambria Math"/>
                <a:cs typeface="Cambria Math"/>
              </a:rPr>
              <a:t>+</a:t>
            </a:r>
            <a:r>
              <a:rPr sz="2400" spc="30" dirty="0">
                <a:latin typeface="Cambria Math"/>
                <a:cs typeface="Cambria Math"/>
              </a:rPr>
              <a:t>(𝑏) </a:t>
            </a:r>
            <a:r>
              <a:rPr sz="2400" spc="5" dirty="0">
                <a:latin typeface="Times New Roman"/>
                <a:cs typeface="Times New Roman"/>
              </a:rPr>
              <a:t>=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30" dirty="0">
                <a:latin typeface="Cambria Math"/>
                <a:cs typeface="Cambria Math"/>
              </a:rPr>
              <a:t>deg</a:t>
            </a:r>
            <a:r>
              <a:rPr sz="2625" spc="44" baseline="28571" dirty="0">
                <a:latin typeface="Cambria Math"/>
                <a:cs typeface="Cambria Math"/>
              </a:rPr>
              <a:t>+</a:t>
            </a:r>
            <a:r>
              <a:rPr sz="2400" spc="30" dirty="0">
                <a:latin typeface="Cambria Math"/>
                <a:cs typeface="Cambria Math"/>
              </a:rPr>
              <a:t>(𝑐)</a:t>
            </a:r>
            <a:r>
              <a:rPr sz="2400" spc="35" dirty="0">
                <a:latin typeface="Cambria Math"/>
                <a:cs typeface="Cambria Math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=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107301" y="4049344"/>
            <a:ext cx="1424940" cy="39370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15"/>
              </a:spcBef>
            </a:pPr>
            <a:r>
              <a:rPr sz="2400" spc="30" dirty="0">
                <a:latin typeface="Cambria Math"/>
                <a:cs typeface="Cambria Math"/>
              </a:rPr>
              <a:t>deg</a:t>
            </a:r>
            <a:r>
              <a:rPr sz="2625" spc="44" baseline="28571" dirty="0">
                <a:latin typeface="Cambria Math"/>
                <a:cs typeface="Cambria Math"/>
              </a:rPr>
              <a:t>+</a:t>
            </a:r>
            <a:r>
              <a:rPr sz="2400" spc="30" dirty="0">
                <a:latin typeface="Cambria Math"/>
                <a:cs typeface="Cambria Math"/>
              </a:rPr>
              <a:t>(𝑑)</a:t>
            </a:r>
            <a:r>
              <a:rPr sz="2400" spc="40" dirty="0">
                <a:latin typeface="Cambria Math"/>
                <a:cs typeface="Cambria Math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=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107301" y="4412853"/>
            <a:ext cx="1416050" cy="913130"/>
          </a:xfrm>
          <a:prstGeom prst="rect">
            <a:avLst/>
          </a:prstGeom>
        </p:spPr>
        <p:txBody>
          <a:bodyPr vert="horz" wrap="square" lIns="0" tIns="9017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710"/>
              </a:spcBef>
            </a:pPr>
            <a:r>
              <a:rPr sz="2400" spc="30" dirty="0">
                <a:latin typeface="Cambria Math"/>
                <a:cs typeface="Cambria Math"/>
              </a:rPr>
              <a:t>deg</a:t>
            </a:r>
            <a:r>
              <a:rPr sz="2625" spc="44" baseline="28571" dirty="0">
                <a:latin typeface="Cambria Math"/>
                <a:cs typeface="Cambria Math"/>
              </a:rPr>
              <a:t>+</a:t>
            </a:r>
            <a:r>
              <a:rPr sz="2400" spc="30" dirty="0">
                <a:latin typeface="Cambria Math"/>
                <a:cs typeface="Cambria Math"/>
              </a:rPr>
              <a:t>(𝑒)</a:t>
            </a:r>
            <a:r>
              <a:rPr sz="2400" spc="5" dirty="0">
                <a:latin typeface="Cambria Math"/>
                <a:cs typeface="Cambria Math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=</a:t>
            </a:r>
            <a:endParaRPr sz="2400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  <a:spcBef>
                <a:spcPts val="615"/>
              </a:spcBef>
            </a:pPr>
            <a:r>
              <a:rPr sz="2400" spc="30" dirty="0">
                <a:latin typeface="Cambria Math"/>
                <a:cs typeface="Cambria Math"/>
              </a:rPr>
              <a:t>deg</a:t>
            </a:r>
            <a:r>
              <a:rPr sz="2625" spc="44" baseline="28571" dirty="0">
                <a:latin typeface="Cambria Math"/>
                <a:cs typeface="Cambria Math"/>
              </a:rPr>
              <a:t>+</a:t>
            </a:r>
            <a:r>
              <a:rPr sz="2400" spc="30" dirty="0">
                <a:latin typeface="Cambria Math"/>
                <a:cs typeface="Cambria Math"/>
              </a:rPr>
              <a:t>(𝑓)</a:t>
            </a:r>
            <a:r>
              <a:rPr sz="2400" spc="20" dirty="0">
                <a:latin typeface="Cambria Math"/>
                <a:cs typeface="Cambria Math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=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503919" y="2619755"/>
            <a:ext cx="306705" cy="2830195"/>
          </a:xfrm>
          <a:prstGeom prst="rect">
            <a:avLst/>
          </a:prstGeom>
          <a:ln w="25400">
            <a:solidFill>
              <a:srgbClr val="C0504D"/>
            </a:solidFill>
          </a:ln>
        </p:spPr>
        <p:txBody>
          <a:bodyPr vert="horz" wrap="square" lIns="0" tIns="116839" rIns="0" bIns="0" rtlCol="0">
            <a:spAutoFit/>
          </a:bodyPr>
          <a:lstStyle/>
          <a:p>
            <a:pPr marL="54610">
              <a:lnSpc>
                <a:spcPct val="100000"/>
              </a:lnSpc>
              <a:spcBef>
                <a:spcPts val="919"/>
              </a:spcBef>
            </a:pPr>
            <a:r>
              <a:rPr sz="2400" spc="5" dirty="0">
                <a:latin typeface="Times New Roman"/>
                <a:cs typeface="Times New Roman"/>
              </a:rPr>
              <a:t>4</a:t>
            </a:r>
            <a:endParaRPr sz="2400">
              <a:latin typeface="Times New Roman"/>
              <a:cs typeface="Times New Roman"/>
            </a:endParaRPr>
          </a:p>
          <a:p>
            <a:pPr marL="50165">
              <a:lnSpc>
                <a:spcPct val="100000"/>
              </a:lnSpc>
              <a:spcBef>
                <a:spcPts val="580"/>
              </a:spcBef>
            </a:pPr>
            <a:r>
              <a:rPr sz="2400" spc="5" dirty="0">
                <a:latin typeface="Times New Roman"/>
                <a:cs typeface="Times New Roman"/>
              </a:rPr>
              <a:t>1</a:t>
            </a:r>
            <a:endParaRPr sz="2400">
              <a:latin typeface="Times New Roman"/>
              <a:cs typeface="Times New Roman"/>
            </a:endParaRPr>
          </a:p>
          <a:p>
            <a:pPr marL="27305">
              <a:lnSpc>
                <a:spcPct val="100000"/>
              </a:lnSpc>
              <a:spcBef>
                <a:spcPts val="615"/>
              </a:spcBef>
            </a:pPr>
            <a:r>
              <a:rPr sz="2400" spc="5" dirty="0">
                <a:latin typeface="Times New Roman"/>
                <a:cs typeface="Times New Roman"/>
              </a:rPr>
              <a:t>2</a:t>
            </a:r>
            <a:endParaRPr sz="2400">
              <a:latin typeface="Times New Roman"/>
              <a:cs typeface="Times New Roman"/>
            </a:endParaRPr>
          </a:p>
          <a:p>
            <a:pPr marL="63500">
              <a:lnSpc>
                <a:spcPct val="100000"/>
              </a:lnSpc>
              <a:spcBef>
                <a:spcPts val="615"/>
              </a:spcBef>
            </a:pPr>
            <a:r>
              <a:rPr sz="2400" spc="5" dirty="0">
                <a:latin typeface="Times New Roman"/>
                <a:cs typeface="Times New Roman"/>
              </a:rPr>
              <a:t>2</a:t>
            </a:r>
            <a:endParaRPr sz="2400">
              <a:latin typeface="Times New Roman"/>
              <a:cs typeface="Times New Roman"/>
            </a:endParaRPr>
          </a:p>
          <a:p>
            <a:pPr marL="36195">
              <a:lnSpc>
                <a:spcPct val="100000"/>
              </a:lnSpc>
              <a:spcBef>
                <a:spcPts val="580"/>
              </a:spcBef>
            </a:pPr>
            <a:r>
              <a:rPr sz="2400" spc="5" dirty="0">
                <a:latin typeface="Times New Roman"/>
                <a:cs typeface="Times New Roman"/>
              </a:rPr>
              <a:t>3</a:t>
            </a:r>
            <a:endParaRPr sz="2400">
              <a:latin typeface="Times New Roman"/>
              <a:cs typeface="Times New Roman"/>
            </a:endParaRPr>
          </a:p>
          <a:p>
            <a:pPr marL="54610">
              <a:lnSpc>
                <a:spcPct val="100000"/>
              </a:lnSpc>
              <a:spcBef>
                <a:spcPts val="610"/>
              </a:spcBef>
            </a:pPr>
            <a:r>
              <a:rPr sz="2400" spc="5" dirty="0">
                <a:latin typeface="Times New Roman"/>
                <a:cs typeface="Times New Roman"/>
              </a:rPr>
              <a:t>0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6249923" y="2619755"/>
            <a:ext cx="302260" cy="2830195"/>
          </a:xfrm>
          <a:custGeom>
            <a:avLst/>
            <a:gdLst/>
            <a:ahLst/>
            <a:cxnLst/>
            <a:rect l="l" t="t" r="r" b="b"/>
            <a:pathLst>
              <a:path w="302259" h="2830195">
                <a:moveTo>
                  <a:pt x="0" y="2830068"/>
                </a:moveTo>
                <a:lnTo>
                  <a:pt x="301751" y="2830068"/>
                </a:lnTo>
                <a:lnTo>
                  <a:pt x="301751" y="0"/>
                </a:lnTo>
                <a:lnTo>
                  <a:pt x="0" y="0"/>
                </a:lnTo>
                <a:lnTo>
                  <a:pt x="0" y="2830068"/>
                </a:lnTo>
                <a:close/>
              </a:path>
            </a:pathLst>
          </a:custGeom>
          <a:ln w="25400">
            <a:solidFill>
              <a:srgbClr val="C050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4917" y="256282"/>
            <a:ext cx="7341870" cy="660437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/>
              <a:t>Basic</a:t>
            </a:r>
            <a:r>
              <a:rPr spc="-55" dirty="0"/>
              <a:t> </a:t>
            </a:r>
            <a:r>
              <a:rPr dirty="0"/>
              <a:t>Graph</a:t>
            </a:r>
            <a:r>
              <a:rPr spc="-40" dirty="0"/>
              <a:t> </a:t>
            </a:r>
            <a:r>
              <a:rPr spc="-5" dirty="0"/>
              <a:t>Terminology</a:t>
            </a:r>
            <a:r>
              <a:rPr spc="-25" dirty="0"/>
              <a:t> </a:t>
            </a:r>
            <a:endParaRPr spc="10" dirty="0"/>
          </a:p>
        </p:txBody>
      </p:sp>
      <p:sp>
        <p:nvSpPr>
          <p:cNvPr id="17" name="object 17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00"/>
              </a:lnSpc>
            </a:pPr>
            <a:fld id="{81D60167-4931-47E6-BA6A-407CBD079E47}" type="slidenum">
              <a:rPr spc="15" dirty="0"/>
              <a:t>3</a:t>
            </a:fld>
            <a:endParaRPr spc="15" dirty="0"/>
          </a:p>
        </p:txBody>
      </p:sp>
      <p:sp>
        <p:nvSpPr>
          <p:cNvPr id="3" name="object 3"/>
          <p:cNvSpPr/>
          <p:nvPr/>
        </p:nvSpPr>
        <p:spPr>
          <a:xfrm>
            <a:off x="7912607" y="2859913"/>
            <a:ext cx="403860" cy="305435"/>
          </a:xfrm>
          <a:custGeom>
            <a:avLst/>
            <a:gdLst/>
            <a:ahLst/>
            <a:cxnLst/>
            <a:rect l="l" t="t" r="r" b="b"/>
            <a:pathLst>
              <a:path w="403859" h="305435">
                <a:moveTo>
                  <a:pt x="306070" y="0"/>
                </a:moveTo>
                <a:lnTo>
                  <a:pt x="301751" y="12446"/>
                </a:lnTo>
                <a:lnTo>
                  <a:pt x="319393" y="20093"/>
                </a:lnTo>
                <a:lnTo>
                  <a:pt x="334581" y="30670"/>
                </a:lnTo>
                <a:lnTo>
                  <a:pt x="365412" y="79833"/>
                </a:lnTo>
                <a:lnTo>
                  <a:pt x="374417" y="124946"/>
                </a:lnTo>
                <a:lnTo>
                  <a:pt x="375539" y="151002"/>
                </a:lnTo>
                <a:lnTo>
                  <a:pt x="374417" y="177865"/>
                </a:lnTo>
                <a:lnTo>
                  <a:pt x="365412" y="224208"/>
                </a:lnTo>
                <a:lnTo>
                  <a:pt x="347265" y="260425"/>
                </a:lnTo>
                <a:lnTo>
                  <a:pt x="302260" y="292608"/>
                </a:lnTo>
                <a:lnTo>
                  <a:pt x="306070" y="304926"/>
                </a:lnTo>
                <a:lnTo>
                  <a:pt x="347678" y="285416"/>
                </a:lnTo>
                <a:lnTo>
                  <a:pt x="378333" y="251713"/>
                </a:lnTo>
                <a:lnTo>
                  <a:pt x="397081" y="206454"/>
                </a:lnTo>
                <a:lnTo>
                  <a:pt x="403351" y="152526"/>
                </a:lnTo>
                <a:lnTo>
                  <a:pt x="401780" y="124618"/>
                </a:lnTo>
                <a:lnTo>
                  <a:pt x="389207" y="75088"/>
                </a:lnTo>
                <a:lnTo>
                  <a:pt x="364273" y="34700"/>
                </a:lnTo>
                <a:lnTo>
                  <a:pt x="328217" y="7979"/>
                </a:lnTo>
                <a:lnTo>
                  <a:pt x="306070" y="0"/>
                </a:lnTo>
                <a:close/>
              </a:path>
              <a:path w="403859" h="305435">
                <a:moveTo>
                  <a:pt x="97282" y="0"/>
                </a:moveTo>
                <a:lnTo>
                  <a:pt x="55737" y="19542"/>
                </a:lnTo>
                <a:lnTo>
                  <a:pt x="25146" y="53466"/>
                </a:lnTo>
                <a:lnTo>
                  <a:pt x="6286" y="98805"/>
                </a:lnTo>
                <a:lnTo>
                  <a:pt x="0" y="152526"/>
                </a:lnTo>
                <a:lnTo>
                  <a:pt x="1569" y="180580"/>
                </a:lnTo>
                <a:lnTo>
                  <a:pt x="14091" y="230161"/>
                </a:lnTo>
                <a:lnTo>
                  <a:pt x="38953" y="270333"/>
                </a:lnTo>
                <a:lnTo>
                  <a:pt x="75060" y="296951"/>
                </a:lnTo>
                <a:lnTo>
                  <a:pt x="97282" y="304926"/>
                </a:lnTo>
                <a:lnTo>
                  <a:pt x="101092" y="292608"/>
                </a:lnTo>
                <a:lnTo>
                  <a:pt x="83708" y="284896"/>
                </a:lnTo>
                <a:lnTo>
                  <a:pt x="68706" y="274161"/>
                </a:lnTo>
                <a:lnTo>
                  <a:pt x="37939" y="224208"/>
                </a:lnTo>
                <a:lnTo>
                  <a:pt x="28934" y="177865"/>
                </a:lnTo>
                <a:lnTo>
                  <a:pt x="27813" y="151002"/>
                </a:lnTo>
                <a:lnTo>
                  <a:pt x="28934" y="124946"/>
                </a:lnTo>
                <a:lnTo>
                  <a:pt x="37939" y="79833"/>
                </a:lnTo>
                <a:lnTo>
                  <a:pt x="56112" y="44199"/>
                </a:lnTo>
                <a:lnTo>
                  <a:pt x="101600" y="12446"/>
                </a:lnTo>
                <a:lnTo>
                  <a:pt x="9728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09244" y="1020306"/>
            <a:ext cx="8307705" cy="2183931"/>
          </a:xfrm>
          <a:prstGeom prst="rect">
            <a:avLst/>
          </a:prstGeom>
        </p:spPr>
        <p:txBody>
          <a:bodyPr vert="horz" wrap="square" lIns="0" tIns="80010" rIns="0" bIns="0" rtlCol="0">
            <a:spAutoFit/>
          </a:bodyPr>
          <a:lstStyle/>
          <a:p>
            <a:pPr marL="63500">
              <a:lnSpc>
                <a:spcPct val="100000"/>
              </a:lnSpc>
              <a:spcBef>
                <a:spcPts val="630"/>
              </a:spcBef>
            </a:pPr>
            <a:r>
              <a:rPr sz="2800" b="1" spc="5" dirty="0">
                <a:solidFill>
                  <a:srgbClr val="1F487C"/>
                </a:solidFill>
                <a:latin typeface="Times New Roman"/>
                <a:cs typeface="Times New Roman"/>
              </a:rPr>
              <a:t>Definition</a:t>
            </a:r>
            <a:r>
              <a:rPr sz="2800" b="1" spc="-120" dirty="0">
                <a:solidFill>
                  <a:srgbClr val="1F487C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1F487C"/>
                </a:solidFill>
                <a:latin typeface="Times New Roman"/>
                <a:cs typeface="Times New Roman"/>
              </a:rPr>
              <a:t>2:</a:t>
            </a:r>
            <a:endParaRPr sz="2800" dirty="0">
              <a:latin typeface="Times New Roman"/>
              <a:cs typeface="Times New Roman"/>
            </a:endParaRPr>
          </a:p>
          <a:p>
            <a:pPr marL="63500" marR="34290">
              <a:lnSpc>
                <a:spcPct val="100400"/>
              </a:lnSpc>
              <a:spcBef>
                <a:spcPts val="470"/>
              </a:spcBef>
            </a:pPr>
            <a:r>
              <a:rPr sz="2600" spc="5" dirty="0">
                <a:latin typeface="Times New Roman"/>
                <a:cs typeface="Times New Roman"/>
              </a:rPr>
              <a:t>The</a:t>
            </a:r>
            <a:r>
              <a:rPr sz="2600" spc="135" dirty="0">
                <a:latin typeface="Times New Roman"/>
                <a:cs typeface="Times New Roman"/>
              </a:rPr>
              <a:t> </a:t>
            </a:r>
            <a:r>
              <a:rPr sz="2600" spc="-20" dirty="0">
                <a:latin typeface="Times New Roman"/>
                <a:cs typeface="Times New Roman"/>
              </a:rPr>
              <a:t>set</a:t>
            </a:r>
            <a:r>
              <a:rPr sz="2600" spc="175" dirty="0">
                <a:latin typeface="Times New Roman"/>
                <a:cs typeface="Times New Roman"/>
              </a:rPr>
              <a:t> </a:t>
            </a:r>
            <a:r>
              <a:rPr sz="2600" spc="-25" dirty="0">
                <a:latin typeface="Times New Roman"/>
                <a:cs typeface="Times New Roman"/>
              </a:rPr>
              <a:t>of</a:t>
            </a:r>
            <a:r>
              <a:rPr sz="2600" spc="17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all</a:t>
            </a:r>
            <a:r>
              <a:rPr sz="2600" spc="170" dirty="0">
                <a:latin typeface="Times New Roman"/>
                <a:cs typeface="Times New Roman"/>
              </a:rPr>
              <a:t> </a:t>
            </a:r>
            <a:r>
              <a:rPr sz="2600" spc="-20" dirty="0">
                <a:latin typeface="Times New Roman"/>
                <a:cs typeface="Times New Roman"/>
              </a:rPr>
              <a:t>neighbors</a:t>
            </a:r>
            <a:r>
              <a:rPr sz="2600" spc="175" dirty="0">
                <a:latin typeface="Times New Roman"/>
                <a:cs typeface="Times New Roman"/>
              </a:rPr>
              <a:t> </a:t>
            </a:r>
            <a:r>
              <a:rPr sz="2600" spc="-25" dirty="0">
                <a:latin typeface="Times New Roman"/>
                <a:cs typeface="Times New Roman"/>
              </a:rPr>
              <a:t>of</a:t>
            </a:r>
            <a:r>
              <a:rPr sz="2600" spc="21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a</a:t>
            </a:r>
            <a:r>
              <a:rPr sz="2600" spc="175" dirty="0">
                <a:latin typeface="Times New Roman"/>
                <a:cs typeface="Times New Roman"/>
              </a:rPr>
              <a:t> </a:t>
            </a:r>
            <a:r>
              <a:rPr sz="2600" spc="-25" dirty="0">
                <a:latin typeface="Times New Roman"/>
                <a:cs typeface="Times New Roman"/>
              </a:rPr>
              <a:t>vertex</a:t>
            </a:r>
            <a:r>
              <a:rPr sz="2600" spc="18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Cambria Math"/>
                <a:cs typeface="Cambria Math"/>
              </a:rPr>
              <a:t>𝑣</a:t>
            </a:r>
            <a:r>
              <a:rPr sz="2600" spc="315" dirty="0">
                <a:latin typeface="Cambria Math"/>
                <a:cs typeface="Cambria Math"/>
              </a:rPr>
              <a:t> </a:t>
            </a:r>
            <a:r>
              <a:rPr sz="2600" spc="-20" dirty="0">
                <a:latin typeface="Times New Roman"/>
                <a:cs typeface="Times New Roman"/>
              </a:rPr>
              <a:t>of</a:t>
            </a:r>
            <a:r>
              <a:rPr sz="2600" spc="17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Cambria Math"/>
                <a:cs typeface="Cambria Math"/>
              </a:rPr>
              <a:t>𝐺</a:t>
            </a:r>
            <a:r>
              <a:rPr sz="2600" spc="240" dirty="0">
                <a:latin typeface="Cambria Math"/>
                <a:cs typeface="Cambria Math"/>
              </a:rPr>
              <a:t> </a:t>
            </a:r>
            <a:r>
              <a:rPr sz="2600" spc="-5" dirty="0">
                <a:latin typeface="Cambria Math"/>
                <a:cs typeface="Cambria Math"/>
              </a:rPr>
              <a:t>=</a:t>
            </a:r>
            <a:r>
              <a:rPr sz="2600" spc="155" dirty="0">
                <a:latin typeface="Cambria Math"/>
                <a:cs typeface="Cambria Math"/>
              </a:rPr>
              <a:t> </a:t>
            </a:r>
            <a:r>
              <a:rPr sz="2600" spc="20" dirty="0">
                <a:latin typeface="Cambria Math"/>
                <a:cs typeface="Cambria Math"/>
              </a:rPr>
              <a:t>(𝑉,</a:t>
            </a:r>
            <a:r>
              <a:rPr sz="2600" spc="-135" dirty="0">
                <a:latin typeface="Cambria Math"/>
                <a:cs typeface="Cambria Math"/>
              </a:rPr>
              <a:t> </a:t>
            </a:r>
            <a:r>
              <a:rPr sz="2600" spc="45" dirty="0">
                <a:latin typeface="Cambria Math"/>
                <a:cs typeface="Cambria Math"/>
              </a:rPr>
              <a:t>𝐸)</a:t>
            </a:r>
            <a:r>
              <a:rPr sz="2600" spc="45" dirty="0">
                <a:latin typeface="Times New Roman"/>
                <a:cs typeface="Times New Roman"/>
              </a:rPr>
              <a:t>,</a:t>
            </a:r>
            <a:r>
              <a:rPr sz="2600" spc="210" dirty="0">
                <a:latin typeface="Times New Roman"/>
                <a:cs typeface="Times New Roman"/>
              </a:rPr>
              <a:t> </a:t>
            </a:r>
            <a:r>
              <a:rPr sz="2600" spc="-20" dirty="0">
                <a:latin typeface="Times New Roman"/>
                <a:cs typeface="Times New Roman"/>
              </a:rPr>
              <a:t>denoted </a:t>
            </a:r>
            <a:r>
              <a:rPr sz="2600" spc="-63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by</a:t>
            </a:r>
            <a:r>
              <a:rPr sz="2600" spc="135" dirty="0">
                <a:latin typeface="Times New Roman"/>
                <a:cs typeface="Times New Roman"/>
              </a:rPr>
              <a:t> </a:t>
            </a:r>
            <a:r>
              <a:rPr sz="2600" spc="25" dirty="0">
                <a:latin typeface="Cambria Math"/>
                <a:cs typeface="Cambria Math"/>
              </a:rPr>
              <a:t>𝑁(𝑣)</a:t>
            </a:r>
            <a:r>
              <a:rPr sz="2600" spc="25" dirty="0">
                <a:latin typeface="Times New Roman"/>
                <a:cs typeface="Times New Roman"/>
              </a:rPr>
              <a:t>,</a:t>
            </a:r>
            <a:r>
              <a:rPr sz="2600" spc="21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is</a:t>
            </a:r>
            <a:r>
              <a:rPr sz="2600" spc="240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called</a:t>
            </a:r>
            <a:r>
              <a:rPr sz="2600" spc="21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the</a:t>
            </a:r>
            <a:r>
              <a:rPr sz="2600" spc="200" dirty="0">
                <a:latin typeface="Times New Roman"/>
                <a:cs typeface="Times New Roman"/>
              </a:rPr>
              <a:t> </a:t>
            </a:r>
            <a:r>
              <a:rPr sz="2600" spc="-20" dirty="0">
                <a:latin typeface="Times New Roman"/>
                <a:cs typeface="Times New Roman"/>
              </a:rPr>
              <a:t>neighborhood</a:t>
            </a:r>
            <a:r>
              <a:rPr sz="2600" spc="210" dirty="0">
                <a:latin typeface="Times New Roman"/>
                <a:cs typeface="Times New Roman"/>
              </a:rPr>
              <a:t> </a:t>
            </a:r>
            <a:r>
              <a:rPr sz="2600" spc="-25" dirty="0">
                <a:latin typeface="Times New Roman"/>
                <a:cs typeface="Times New Roman"/>
              </a:rPr>
              <a:t>of</a:t>
            </a:r>
            <a:r>
              <a:rPr sz="2600" spc="270" dirty="0">
                <a:latin typeface="Times New Roman"/>
                <a:cs typeface="Times New Roman"/>
              </a:rPr>
              <a:t> </a:t>
            </a:r>
            <a:r>
              <a:rPr sz="2600" spc="25" dirty="0">
                <a:latin typeface="Cambria Math"/>
                <a:cs typeface="Cambria Math"/>
              </a:rPr>
              <a:t>𝑣</a:t>
            </a:r>
            <a:r>
              <a:rPr sz="2600" spc="25" dirty="0">
                <a:latin typeface="Times New Roman"/>
                <a:cs typeface="Times New Roman"/>
              </a:rPr>
              <a:t>.</a:t>
            </a:r>
            <a:r>
              <a:rPr sz="2600" spc="210" dirty="0">
                <a:latin typeface="Times New Roman"/>
                <a:cs typeface="Times New Roman"/>
              </a:rPr>
              <a:t> </a:t>
            </a:r>
            <a:r>
              <a:rPr sz="2600" spc="-25" dirty="0">
                <a:latin typeface="Times New Roman"/>
                <a:cs typeface="Times New Roman"/>
              </a:rPr>
              <a:t>If</a:t>
            </a:r>
            <a:r>
              <a:rPr sz="2600" spc="24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Cambria Math"/>
                <a:cs typeface="Cambria Math"/>
              </a:rPr>
              <a:t>𝐴</a:t>
            </a:r>
            <a:r>
              <a:rPr sz="2600" spc="340" dirty="0">
                <a:latin typeface="Cambria Math"/>
                <a:cs typeface="Cambria Math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is</a:t>
            </a:r>
            <a:r>
              <a:rPr sz="2600" spc="24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a</a:t>
            </a:r>
            <a:r>
              <a:rPr sz="2600" spc="204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subset</a:t>
            </a:r>
            <a:r>
              <a:rPr sz="2600" spc="245" dirty="0">
                <a:latin typeface="Times New Roman"/>
                <a:cs typeface="Times New Roman"/>
              </a:rPr>
              <a:t> </a:t>
            </a:r>
            <a:r>
              <a:rPr sz="2600" spc="-25" dirty="0">
                <a:latin typeface="Times New Roman"/>
                <a:cs typeface="Times New Roman"/>
              </a:rPr>
              <a:t>of</a:t>
            </a:r>
            <a:endParaRPr sz="2600" dirty="0">
              <a:latin typeface="Times New Roman"/>
              <a:cs typeface="Times New Roman"/>
            </a:endParaRPr>
          </a:p>
          <a:p>
            <a:pPr marL="63500" marR="30480">
              <a:lnSpc>
                <a:spcPts val="3100"/>
              </a:lnSpc>
              <a:spcBef>
                <a:spcPts val="130"/>
              </a:spcBef>
              <a:tabLst>
                <a:tab pos="501650" algn="l"/>
                <a:tab pos="1022985" algn="l"/>
                <a:tab pos="2028189" algn="l"/>
                <a:tab pos="2496820" algn="l"/>
                <a:tab pos="3375025" algn="l"/>
                <a:tab pos="3914775" algn="l"/>
                <a:tab pos="4423410" algn="l"/>
                <a:tab pos="4835525" algn="l"/>
                <a:tab pos="5307330" algn="l"/>
                <a:tab pos="6466205" algn="l"/>
                <a:tab pos="6860540" algn="l"/>
                <a:tab pos="7226300" algn="l"/>
                <a:tab pos="7615555" algn="l"/>
                <a:tab pos="7866380" algn="l"/>
                <a:tab pos="7995284" algn="l"/>
              </a:tabLst>
            </a:pPr>
            <a:r>
              <a:rPr sz="2600" spc="55" dirty="0">
                <a:latin typeface="Cambria Math"/>
                <a:cs typeface="Cambria Math"/>
              </a:rPr>
              <a:t>𝑉</a:t>
            </a:r>
            <a:r>
              <a:rPr sz="2600" spc="-5" dirty="0">
                <a:latin typeface="Times New Roman"/>
                <a:cs typeface="Times New Roman"/>
              </a:rPr>
              <a:t>,</a:t>
            </a:r>
            <a:r>
              <a:rPr sz="2600" dirty="0">
                <a:latin typeface="Times New Roman"/>
                <a:cs typeface="Times New Roman"/>
              </a:rPr>
              <a:t>	</a:t>
            </a:r>
            <a:r>
              <a:rPr sz="2600" spc="-5" dirty="0">
                <a:latin typeface="Times New Roman"/>
                <a:cs typeface="Times New Roman"/>
              </a:rPr>
              <a:t>we</a:t>
            </a:r>
            <a:r>
              <a:rPr sz="2600" dirty="0">
                <a:latin typeface="Times New Roman"/>
                <a:cs typeface="Times New Roman"/>
              </a:rPr>
              <a:t>	</a:t>
            </a:r>
            <a:r>
              <a:rPr sz="2600" spc="-5" dirty="0">
                <a:latin typeface="Times New Roman"/>
                <a:cs typeface="Times New Roman"/>
              </a:rPr>
              <a:t>d</a:t>
            </a:r>
            <a:r>
              <a:rPr sz="2600" spc="-45" dirty="0">
                <a:latin typeface="Times New Roman"/>
                <a:cs typeface="Times New Roman"/>
              </a:rPr>
              <a:t>e</a:t>
            </a:r>
            <a:r>
              <a:rPr sz="2600" spc="-5" dirty="0">
                <a:latin typeface="Times New Roman"/>
                <a:cs typeface="Times New Roman"/>
              </a:rPr>
              <a:t>n</a:t>
            </a:r>
            <a:r>
              <a:rPr sz="2600" spc="-45" dirty="0">
                <a:latin typeface="Times New Roman"/>
                <a:cs typeface="Times New Roman"/>
              </a:rPr>
              <a:t>o</a:t>
            </a:r>
            <a:r>
              <a:rPr sz="2600" spc="-5" dirty="0">
                <a:latin typeface="Times New Roman"/>
                <a:cs typeface="Times New Roman"/>
              </a:rPr>
              <a:t>te</a:t>
            </a:r>
            <a:r>
              <a:rPr sz="2600" dirty="0">
                <a:latin typeface="Times New Roman"/>
                <a:cs typeface="Times New Roman"/>
              </a:rPr>
              <a:t>	</a:t>
            </a:r>
            <a:r>
              <a:rPr sz="2600" spc="-5" dirty="0">
                <a:latin typeface="Times New Roman"/>
                <a:cs typeface="Times New Roman"/>
              </a:rPr>
              <a:t>by</a:t>
            </a:r>
            <a:r>
              <a:rPr sz="2600" dirty="0">
                <a:latin typeface="Times New Roman"/>
                <a:cs typeface="Times New Roman"/>
              </a:rPr>
              <a:t>	</a:t>
            </a:r>
            <a:r>
              <a:rPr sz="2600" spc="65" dirty="0">
                <a:latin typeface="Cambria Math"/>
                <a:cs typeface="Cambria Math"/>
              </a:rPr>
              <a:t>𝑁</a:t>
            </a:r>
            <a:r>
              <a:rPr sz="2600" dirty="0">
                <a:latin typeface="Cambria Math"/>
                <a:cs typeface="Cambria Math"/>
              </a:rPr>
              <a:t>(𝐴</a:t>
            </a:r>
            <a:r>
              <a:rPr sz="2600" spc="-5" dirty="0">
                <a:latin typeface="Cambria Math"/>
                <a:cs typeface="Cambria Math"/>
              </a:rPr>
              <a:t>)</a:t>
            </a:r>
            <a:r>
              <a:rPr sz="2600" dirty="0">
                <a:latin typeface="Cambria Math"/>
                <a:cs typeface="Cambria Math"/>
              </a:rPr>
              <a:t>	</a:t>
            </a:r>
            <a:r>
              <a:rPr sz="2600" spc="-5" dirty="0">
                <a:latin typeface="Times New Roman"/>
                <a:cs typeface="Times New Roman"/>
              </a:rPr>
              <a:t>the</a:t>
            </a:r>
            <a:r>
              <a:rPr sz="2600" dirty="0">
                <a:latin typeface="Times New Roman"/>
                <a:cs typeface="Times New Roman"/>
              </a:rPr>
              <a:t>	</a:t>
            </a:r>
            <a:r>
              <a:rPr sz="2600" spc="-5" dirty="0">
                <a:latin typeface="Times New Roman"/>
                <a:cs typeface="Times New Roman"/>
              </a:rPr>
              <a:t>s</a:t>
            </a:r>
            <a:r>
              <a:rPr sz="2600" spc="-40" dirty="0">
                <a:latin typeface="Times New Roman"/>
                <a:cs typeface="Times New Roman"/>
              </a:rPr>
              <a:t>e</a:t>
            </a:r>
            <a:r>
              <a:rPr sz="2600" spc="-5" dirty="0">
                <a:latin typeface="Times New Roman"/>
                <a:cs typeface="Times New Roman"/>
              </a:rPr>
              <a:t>t</a:t>
            </a:r>
            <a:r>
              <a:rPr sz="2600" dirty="0">
                <a:latin typeface="Times New Roman"/>
                <a:cs typeface="Times New Roman"/>
              </a:rPr>
              <a:t>	</a:t>
            </a:r>
            <a:r>
              <a:rPr sz="2600" spc="-40" dirty="0">
                <a:latin typeface="Times New Roman"/>
                <a:cs typeface="Times New Roman"/>
              </a:rPr>
              <a:t>o</a:t>
            </a:r>
            <a:r>
              <a:rPr sz="2600" spc="-5" dirty="0">
                <a:latin typeface="Times New Roman"/>
                <a:cs typeface="Times New Roman"/>
              </a:rPr>
              <a:t>f</a:t>
            </a:r>
            <a:r>
              <a:rPr sz="2600" dirty="0">
                <a:latin typeface="Times New Roman"/>
                <a:cs typeface="Times New Roman"/>
              </a:rPr>
              <a:t>	</a:t>
            </a:r>
            <a:r>
              <a:rPr sz="2600" spc="-5" dirty="0">
                <a:latin typeface="Times New Roman"/>
                <a:cs typeface="Times New Roman"/>
              </a:rPr>
              <a:t>all</a:t>
            </a:r>
            <a:r>
              <a:rPr sz="2600" dirty="0">
                <a:latin typeface="Times New Roman"/>
                <a:cs typeface="Times New Roman"/>
              </a:rPr>
              <a:t>	</a:t>
            </a:r>
            <a:r>
              <a:rPr sz="2600" spc="-40" dirty="0">
                <a:latin typeface="Times New Roman"/>
                <a:cs typeface="Times New Roman"/>
              </a:rPr>
              <a:t>ve</a:t>
            </a:r>
            <a:r>
              <a:rPr sz="2600" spc="-5" dirty="0">
                <a:latin typeface="Times New Roman"/>
                <a:cs typeface="Times New Roman"/>
              </a:rPr>
              <a:t>rtic</a:t>
            </a:r>
            <a:r>
              <a:rPr sz="2600" spc="-35" dirty="0">
                <a:latin typeface="Times New Roman"/>
                <a:cs typeface="Times New Roman"/>
              </a:rPr>
              <a:t>e</a:t>
            </a:r>
            <a:r>
              <a:rPr sz="2600" spc="-5" dirty="0">
                <a:latin typeface="Times New Roman"/>
                <a:cs typeface="Times New Roman"/>
              </a:rPr>
              <a:t>s</a:t>
            </a:r>
            <a:r>
              <a:rPr sz="2600" dirty="0">
                <a:latin typeface="Times New Roman"/>
                <a:cs typeface="Times New Roman"/>
              </a:rPr>
              <a:t>	</a:t>
            </a:r>
            <a:r>
              <a:rPr sz="2600" spc="-5" dirty="0">
                <a:latin typeface="Times New Roman"/>
                <a:cs typeface="Times New Roman"/>
              </a:rPr>
              <a:t>in</a:t>
            </a:r>
            <a:r>
              <a:rPr sz="2600" dirty="0">
                <a:latin typeface="Times New Roman"/>
                <a:cs typeface="Times New Roman"/>
              </a:rPr>
              <a:t>	</a:t>
            </a:r>
            <a:r>
              <a:rPr sz="2600" spc="-10" dirty="0">
                <a:latin typeface="Cambria Math"/>
                <a:cs typeface="Cambria Math"/>
              </a:rPr>
              <a:t>𝐺</a:t>
            </a:r>
            <a:r>
              <a:rPr sz="2600" dirty="0">
                <a:latin typeface="Cambria Math"/>
                <a:cs typeface="Cambria Math"/>
              </a:rPr>
              <a:t>	</a:t>
            </a:r>
            <a:r>
              <a:rPr sz="2600" spc="-5" dirty="0">
                <a:latin typeface="Times New Roman"/>
                <a:cs typeface="Times New Roman"/>
              </a:rPr>
              <a:t>that</a:t>
            </a:r>
            <a:r>
              <a:rPr sz="2600" dirty="0">
                <a:latin typeface="Times New Roman"/>
                <a:cs typeface="Times New Roman"/>
              </a:rPr>
              <a:t>	</a:t>
            </a:r>
            <a:r>
              <a:rPr sz="2600" spc="-5" dirty="0">
                <a:latin typeface="Times New Roman"/>
                <a:cs typeface="Times New Roman"/>
              </a:rPr>
              <a:t>are  adjacent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to</a:t>
            </a:r>
            <a:r>
              <a:rPr sz="2600" spc="3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at</a:t>
            </a:r>
            <a:r>
              <a:rPr sz="2600" spc="5" dirty="0">
                <a:latin typeface="Times New Roman"/>
                <a:cs typeface="Times New Roman"/>
              </a:rPr>
              <a:t> </a:t>
            </a:r>
            <a:r>
              <a:rPr sz="2600" spc="-15" dirty="0">
                <a:latin typeface="Times New Roman"/>
                <a:cs typeface="Times New Roman"/>
              </a:rPr>
              <a:t>least</a:t>
            </a:r>
            <a:r>
              <a:rPr sz="2600" spc="40" dirty="0">
                <a:latin typeface="Times New Roman"/>
                <a:cs typeface="Times New Roman"/>
              </a:rPr>
              <a:t> </a:t>
            </a:r>
            <a:r>
              <a:rPr sz="2600" spc="-20" dirty="0">
                <a:latin typeface="Times New Roman"/>
                <a:cs typeface="Times New Roman"/>
              </a:rPr>
              <a:t>one</a:t>
            </a:r>
            <a:r>
              <a:rPr sz="2600" spc="40" dirty="0">
                <a:latin typeface="Times New Roman"/>
                <a:cs typeface="Times New Roman"/>
              </a:rPr>
              <a:t> </a:t>
            </a:r>
            <a:r>
              <a:rPr sz="2600" spc="-25" dirty="0">
                <a:latin typeface="Times New Roman"/>
                <a:cs typeface="Times New Roman"/>
              </a:rPr>
              <a:t>vertex</a:t>
            </a:r>
            <a:r>
              <a:rPr sz="2600" spc="15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in</a:t>
            </a:r>
            <a:r>
              <a:rPr sz="2600" spc="30" dirty="0">
                <a:latin typeface="Times New Roman"/>
                <a:cs typeface="Times New Roman"/>
              </a:rPr>
              <a:t> </a:t>
            </a:r>
            <a:r>
              <a:rPr sz="2600" spc="20" dirty="0">
                <a:latin typeface="Cambria Math"/>
                <a:cs typeface="Cambria Math"/>
              </a:rPr>
              <a:t>𝐴</a:t>
            </a:r>
            <a:r>
              <a:rPr sz="2600" spc="20" dirty="0">
                <a:latin typeface="Times New Roman"/>
                <a:cs typeface="Times New Roman"/>
              </a:rPr>
              <a:t>.</a:t>
            </a:r>
            <a:r>
              <a:rPr sz="2600" spc="5" dirty="0">
                <a:latin typeface="Times New Roman"/>
                <a:cs typeface="Times New Roman"/>
              </a:rPr>
              <a:t> </a:t>
            </a:r>
            <a:r>
              <a:rPr sz="2600" spc="-15" dirty="0">
                <a:latin typeface="Times New Roman"/>
                <a:cs typeface="Times New Roman"/>
              </a:rPr>
              <a:t>So,</a:t>
            </a:r>
            <a:r>
              <a:rPr sz="2600" spc="70" dirty="0">
                <a:latin typeface="Times New Roman"/>
                <a:cs typeface="Times New Roman"/>
              </a:rPr>
              <a:t> </a:t>
            </a:r>
            <a:r>
              <a:rPr sz="2600" spc="15" dirty="0">
                <a:latin typeface="Cambria Math"/>
                <a:cs typeface="Cambria Math"/>
              </a:rPr>
              <a:t>𝑁(𝐴)</a:t>
            </a:r>
            <a:r>
              <a:rPr sz="2600" spc="160" dirty="0">
                <a:latin typeface="Cambria Math"/>
                <a:cs typeface="Cambria Math"/>
              </a:rPr>
              <a:t> </a:t>
            </a:r>
            <a:r>
              <a:rPr sz="2600" spc="-5" dirty="0">
                <a:latin typeface="Cambria Math"/>
                <a:cs typeface="Cambria Math"/>
              </a:rPr>
              <a:t>=</a:t>
            </a:r>
            <a:r>
              <a:rPr sz="2600" spc="165" dirty="0">
                <a:latin typeface="Cambria Math"/>
                <a:cs typeface="Cambria Math"/>
              </a:rPr>
              <a:t> </a:t>
            </a:r>
            <a:r>
              <a:rPr lang="en-GB" sz="2600" spc="165" dirty="0">
                <a:latin typeface="Cambria Math"/>
                <a:cs typeface="Cambria Math"/>
                <a:sym typeface="Symbol" panose="05050102010706020507" pitchFamily="18" charset="2"/>
              </a:rPr>
              <a:t></a:t>
            </a:r>
            <a:r>
              <a:rPr sz="2850" spc="217" baseline="-17543" dirty="0">
                <a:latin typeface="Cambria Math"/>
                <a:cs typeface="Cambria Math"/>
              </a:rPr>
              <a:t>𝑣∈𝐴</a:t>
            </a:r>
            <a:r>
              <a:rPr sz="2850" spc="15" baseline="-17543" dirty="0">
                <a:latin typeface="Cambria Math"/>
                <a:cs typeface="Cambria Math"/>
              </a:rPr>
              <a:t> </a:t>
            </a:r>
            <a:r>
              <a:rPr sz="2600" spc="-5" dirty="0">
                <a:latin typeface="Cambria Math"/>
                <a:cs typeface="Cambria Math"/>
              </a:rPr>
              <a:t>𝑁	𝑣		.</a:t>
            </a:r>
            <a:endParaRPr sz="2600" dirty="0">
              <a:latin typeface="Cambria Math"/>
              <a:cs typeface="Cambria Math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60216" y="3706301"/>
            <a:ext cx="4471497" cy="2086483"/>
          </a:xfrm>
          <a:prstGeom prst="rect">
            <a:avLst/>
          </a:prstGeom>
        </p:spPr>
      </p:pic>
      <p:grpSp>
        <p:nvGrpSpPr>
          <p:cNvPr id="6" name="object 6"/>
          <p:cNvGrpSpPr/>
          <p:nvPr/>
        </p:nvGrpSpPr>
        <p:grpSpPr>
          <a:xfrm>
            <a:off x="5756133" y="3511284"/>
            <a:ext cx="2201545" cy="2590165"/>
            <a:chOff x="5756133" y="3511284"/>
            <a:chExt cx="2201545" cy="2590165"/>
          </a:xfrm>
        </p:grpSpPr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756133" y="3511284"/>
              <a:ext cx="2201446" cy="2590057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760719" y="3593592"/>
              <a:ext cx="1936242" cy="2489454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792723" y="3529584"/>
              <a:ext cx="2130552" cy="2514600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5792723" y="3529584"/>
              <a:ext cx="2131060" cy="2514600"/>
            </a:xfrm>
            <a:custGeom>
              <a:avLst/>
              <a:gdLst/>
              <a:ahLst/>
              <a:cxnLst/>
              <a:rect l="l" t="t" r="r" b="b"/>
              <a:pathLst>
                <a:path w="2131059" h="2514600">
                  <a:moveTo>
                    <a:pt x="0" y="2514600"/>
                  </a:moveTo>
                  <a:lnTo>
                    <a:pt x="2130552" y="2514600"/>
                  </a:lnTo>
                  <a:lnTo>
                    <a:pt x="2130552" y="0"/>
                  </a:lnTo>
                  <a:lnTo>
                    <a:pt x="0" y="0"/>
                  </a:lnTo>
                  <a:lnTo>
                    <a:pt x="0" y="2514600"/>
                  </a:lnTo>
                  <a:close/>
                </a:path>
              </a:pathLst>
            </a:custGeom>
            <a:ln w="9525">
              <a:solidFill>
                <a:srgbClr val="97B85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6076442" y="3655059"/>
              <a:ext cx="1548765" cy="1927860"/>
            </a:xfrm>
            <a:custGeom>
              <a:avLst/>
              <a:gdLst/>
              <a:ahLst/>
              <a:cxnLst/>
              <a:rect l="l" t="t" r="r" b="b"/>
              <a:pathLst>
                <a:path w="1548765" h="1927860">
                  <a:moveTo>
                    <a:pt x="70612" y="1723517"/>
                  </a:moveTo>
                  <a:lnTo>
                    <a:pt x="67564" y="1715008"/>
                  </a:lnTo>
                  <a:lnTo>
                    <a:pt x="52197" y="1720545"/>
                  </a:lnTo>
                  <a:lnTo>
                    <a:pt x="38735" y="1728558"/>
                  </a:lnTo>
                  <a:lnTo>
                    <a:pt x="9855" y="1767103"/>
                  </a:lnTo>
                  <a:lnTo>
                    <a:pt x="0" y="1820926"/>
                  </a:lnTo>
                  <a:lnTo>
                    <a:pt x="1092" y="1840369"/>
                  </a:lnTo>
                  <a:lnTo>
                    <a:pt x="17399" y="1889760"/>
                  </a:lnTo>
                  <a:lnTo>
                    <a:pt x="52146" y="1921192"/>
                  </a:lnTo>
                  <a:lnTo>
                    <a:pt x="67564" y="1926717"/>
                  </a:lnTo>
                  <a:lnTo>
                    <a:pt x="70231" y="1918081"/>
                  </a:lnTo>
                  <a:lnTo>
                    <a:pt x="58178" y="1912747"/>
                  </a:lnTo>
                  <a:lnTo>
                    <a:pt x="47764" y="1905317"/>
                  </a:lnTo>
                  <a:lnTo>
                    <a:pt x="26365" y="1870646"/>
                  </a:lnTo>
                  <a:lnTo>
                    <a:pt x="19304" y="1819783"/>
                  </a:lnTo>
                  <a:lnTo>
                    <a:pt x="20078" y="1801723"/>
                  </a:lnTo>
                  <a:lnTo>
                    <a:pt x="31877" y="1757045"/>
                  </a:lnTo>
                  <a:lnTo>
                    <a:pt x="58394" y="1728851"/>
                  </a:lnTo>
                  <a:lnTo>
                    <a:pt x="70612" y="1723517"/>
                  </a:lnTo>
                  <a:close/>
                </a:path>
                <a:path w="1548765" h="1927860">
                  <a:moveTo>
                    <a:pt x="70612" y="1380617"/>
                  </a:moveTo>
                  <a:lnTo>
                    <a:pt x="67564" y="1372108"/>
                  </a:lnTo>
                  <a:lnTo>
                    <a:pt x="52197" y="1377645"/>
                  </a:lnTo>
                  <a:lnTo>
                    <a:pt x="38735" y="1385658"/>
                  </a:lnTo>
                  <a:lnTo>
                    <a:pt x="9855" y="1424203"/>
                  </a:lnTo>
                  <a:lnTo>
                    <a:pt x="0" y="1478026"/>
                  </a:lnTo>
                  <a:lnTo>
                    <a:pt x="1092" y="1497469"/>
                  </a:lnTo>
                  <a:lnTo>
                    <a:pt x="17399" y="1546860"/>
                  </a:lnTo>
                  <a:lnTo>
                    <a:pt x="52146" y="1578292"/>
                  </a:lnTo>
                  <a:lnTo>
                    <a:pt x="67564" y="1583817"/>
                  </a:lnTo>
                  <a:lnTo>
                    <a:pt x="70231" y="1575193"/>
                  </a:lnTo>
                  <a:lnTo>
                    <a:pt x="58178" y="1569847"/>
                  </a:lnTo>
                  <a:lnTo>
                    <a:pt x="47764" y="1562417"/>
                  </a:lnTo>
                  <a:lnTo>
                    <a:pt x="26365" y="1527746"/>
                  </a:lnTo>
                  <a:lnTo>
                    <a:pt x="19304" y="1476883"/>
                  </a:lnTo>
                  <a:lnTo>
                    <a:pt x="20078" y="1458823"/>
                  </a:lnTo>
                  <a:lnTo>
                    <a:pt x="31877" y="1414145"/>
                  </a:lnTo>
                  <a:lnTo>
                    <a:pt x="58394" y="1385951"/>
                  </a:lnTo>
                  <a:lnTo>
                    <a:pt x="70612" y="1380617"/>
                  </a:lnTo>
                  <a:close/>
                </a:path>
                <a:path w="1548765" h="1927860">
                  <a:moveTo>
                    <a:pt x="70612" y="1037717"/>
                  </a:moveTo>
                  <a:lnTo>
                    <a:pt x="67564" y="1029208"/>
                  </a:lnTo>
                  <a:lnTo>
                    <a:pt x="52197" y="1034745"/>
                  </a:lnTo>
                  <a:lnTo>
                    <a:pt x="38735" y="1042758"/>
                  </a:lnTo>
                  <a:lnTo>
                    <a:pt x="9855" y="1081303"/>
                  </a:lnTo>
                  <a:lnTo>
                    <a:pt x="0" y="1135126"/>
                  </a:lnTo>
                  <a:lnTo>
                    <a:pt x="1092" y="1154569"/>
                  </a:lnTo>
                  <a:lnTo>
                    <a:pt x="17399" y="1203960"/>
                  </a:lnTo>
                  <a:lnTo>
                    <a:pt x="52146" y="1235392"/>
                  </a:lnTo>
                  <a:lnTo>
                    <a:pt x="67564" y="1240917"/>
                  </a:lnTo>
                  <a:lnTo>
                    <a:pt x="70231" y="1232281"/>
                  </a:lnTo>
                  <a:lnTo>
                    <a:pt x="58178" y="1226947"/>
                  </a:lnTo>
                  <a:lnTo>
                    <a:pt x="47764" y="1219517"/>
                  </a:lnTo>
                  <a:lnTo>
                    <a:pt x="26365" y="1184846"/>
                  </a:lnTo>
                  <a:lnTo>
                    <a:pt x="19304" y="1133983"/>
                  </a:lnTo>
                  <a:lnTo>
                    <a:pt x="20078" y="1115923"/>
                  </a:lnTo>
                  <a:lnTo>
                    <a:pt x="31877" y="1071245"/>
                  </a:lnTo>
                  <a:lnTo>
                    <a:pt x="58394" y="1043051"/>
                  </a:lnTo>
                  <a:lnTo>
                    <a:pt x="70612" y="1037717"/>
                  </a:lnTo>
                  <a:close/>
                </a:path>
                <a:path w="1548765" h="1927860">
                  <a:moveTo>
                    <a:pt x="70612" y="694817"/>
                  </a:moveTo>
                  <a:lnTo>
                    <a:pt x="67564" y="686308"/>
                  </a:lnTo>
                  <a:lnTo>
                    <a:pt x="52197" y="691845"/>
                  </a:lnTo>
                  <a:lnTo>
                    <a:pt x="38735" y="699858"/>
                  </a:lnTo>
                  <a:lnTo>
                    <a:pt x="9855" y="738403"/>
                  </a:lnTo>
                  <a:lnTo>
                    <a:pt x="0" y="792226"/>
                  </a:lnTo>
                  <a:lnTo>
                    <a:pt x="1092" y="811669"/>
                  </a:lnTo>
                  <a:lnTo>
                    <a:pt x="17399" y="861060"/>
                  </a:lnTo>
                  <a:lnTo>
                    <a:pt x="52146" y="892492"/>
                  </a:lnTo>
                  <a:lnTo>
                    <a:pt x="67564" y="898017"/>
                  </a:lnTo>
                  <a:lnTo>
                    <a:pt x="70231" y="889381"/>
                  </a:lnTo>
                  <a:lnTo>
                    <a:pt x="58178" y="884047"/>
                  </a:lnTo>
                  <a:lnTo>
                    <a:pt x="47764" y="876617"/>
                  </a:lnTo>
                  <a:lnTo>
                    <a:pt x="26365" y="841946"/>
                  </a:lnTo>
                  <a:lnTo>
                    <a:pt x="19304" y="791083"/>
                  </a:lnTo>
                  <a:lnTo>
                    <a:pt x="20078" y="773023"/>
                  </a:lnTo>
                  <a:lnTo>
                    <a:pt x="31877" y="728345"/>
                  </a:lnTo>
                  <a:lnTo>
                    <a:pt x="58394" y="700151"/>
                  </a:lnTo>
                  <a:lnTo>
                    <a:pt x="70612" y="694817"/>
                  </a:lnTo>
                  <a:close/>
                </a:path>
                <a:path w="1548765" h="1927860">
                  <a:moveTo>
                    <a:pt x="70612" y="351917"/>
                  </a:moveTo>
                  <a:lnTo>
                    <a:pt x="67564" y="343408"/>
                  </a:lnTo>
                  <a:lnTo>
                    <a:pt x="52197" y="348945"/>
                  </a:lnTo>
                  <a:lnTo>
                    <a:pt x="38735" y="356958"/>
                  </a:lnTo>
                  <a:lnTo>
                    <a:pt x="9855" y="395503"/>
                  </a:lnTo>
                  <a:lnTo>
                    <a:pt x="0" y="449326"/>
                  </a:lnTo>
                  <a:lnTo>
                    <a:pt x="1092" y="468769"/>
                  </a:lnTo>
                  <a:lnTo>
                    <a:pt x="17399" y="518160"/>
                  </a:lnTo>
                  <a:lnTo>
                    <a:pt x="52146" y="549592"/>
                  </a:lnTo>
                  <a:lnTo>
                    <a:pt x="67564" y="555117"/>
                  </a:lnTo>
                  <a:lnTo>
                    <a:pt x="70231" y="546481"/>
                  </a:lnTo>
                  <a:lnTo>
                    <a:pt x="58178" y="541147"/>
                  </a:lnTo>
                  <a:lnTo>
                    <a:pt x="47764" y="533717"/>
                  </a:lnTo>
                  <a:lnTo>
                    <a:pt x="26365" y="499046"/>
                  </a:lnTo>
                  <a:lnTo>
                    <a:pt x="19304" y="448183"/>
                  </a:lnTo>
                  <a:lnTo>
                    <a:pt x="20078" y="430123"/>
                  </a:lnTo>
                  <a:lnTo>
                    <a:pt x="31877" y="385445"/>
                  </a:lnTo>
                  <a:lnTo>
                    <a:pt x="58394" y="357251"/>
                  </a:lnTo>
                  <a:lnTo>
                    <a:pt x="70612" y="351917"/>
                  </a:lnTo>
                  <a:close/>
                </a:path>
                <a:path w="1548765" h="1927860">
                  <a:moveTo>
                    <a:pt x="70612" y="9017"/>
                  </a:moveTo>
                  <a:lnTo>
                    <a:pt x="67564" y="508"/>
                  </a:lnTo>
                  <a:lnTo>
                    <a:pt x="52197" y="6045"/>
                  </a:lnTo>
                  <a:lnTo>
                    <a:pt x="38735" y="14058"/>
                  </a:lnTo>
                  <a:lnTo>
                    <a:pt x="9855" y="52603"/>
                  </a:lnTo>
                  <a:lnTo>
                    <a:pt x="0" y="106426"/>
                  </a:lnTo>
                  <a:lnTo>
                    <a:pt x="1092" y="125869"/>
                  </a:lnTo>
                  <a:lnTo>
                    <a:pt x="17399" y="175260"/>
                  </a:lnTo>
                  <a:lnTo>
                    <a:pt x="52146" y="206692"/>
                  </a:lnTo>
                  <a:lnTo>
                    <a:pt x="67564" y="212217"/>
                  </a:lnTo>
                  <a:lnTo>
                    <a:pt x="70231" y="203581"/>
                  </a:lnTo>
                  <a:lnTo>
                    <a:pt x="58178" y="198247"/>
                  </a:lnTo>
                  <a:lnTo>
                    <a:pt x="47764" y="190817"/>
                  </a:lnTo>
                  <a:lnTo>
                    <a:pt x="26365" y="156146"/>
                  </a:lnTo>
                  <a:lnTo>
                    <a:pt x="19304" y="105283"/>
                  </a:lnTo>
                  <a:lnTo>
                    <a:pt x="20078" y="87223"/>
                  </a:lnTo>
                  <a:lnTo>
                    <a:pt x="31877" y="42545"/>
                  </a:lnTo>
                  <a:lnTo>
                    <a:pt x="58394" y="14351"/>
                  </a:lnTo>
                  <a:lnTo>
                    <a:pt x="70612" y="9017"/>
                  </a:lnTo>
                  <a:close/>
                </a:path>
                <a:path w="1548765" h="1927860">
                  <a:moveTo>
                    <a:pt x="265049" y="792226"/>
                  </a:moveTo>
                  <a:lnTo>
                    <a:pt x="255181" y="738403"/>
                  </a:lnTo>
                  <a:lnTo>
                    <a:pt x="226314" y="699858"/>
                  </a:lnTo>
                  <a:lnTo>
                    <a:pt x="197485" y="686308"/>
                  </a:lnTo>
                  <a:lnTo>
                    <a:pt x="194437" y="694817"/>
                  </a:lnTo>
                  <a:lnTo>
                    <a:pt x="206717" y="700151"/>
                  </a:lnTo>
                  <a:lnTo>
                    <a:pt x="217271" y="707542"/>
                  </a:lnTo>
                  <a:lnTo>
                    <a:pt x="238671" y="741641"/>
                  </a:lnTo>
                  <a:lnTo>
                    <a:pt x="245745" y="791083"/>
                  </a:lnTo>
                  <a:lnTo>
                    <a:pt x="244957" y="809752"/>
                  </a:lnTo>
                  <a:lnTo>
                    <a:pt x="233172" y="855472"/>
                  </a:lnTo>
                  <a:lnTo>
                    <a:pt x="206857" y="884047"/>
                  </a:lnTo>
                  <a:lnTo>
                    <a:pt x="194818" y="889381"/>
                  </a:lnTo>
                  <a:lnTo>
                    <a:pt x="197485" y="898017"/>
                  </a:lnTo>
                  <a:lnTo>
                    <a:pt x="237947" y="874014"/>
                  </a:lnTo>
                  <a:lnTo>
                    <a:pt x="260680" y="829602"/>
                  </a:lnTo>
                  <a:lnTo>
                    <a:pt x="263944" y="811669"/>
                  </a:lnTo>
                  <a:lnTo>
                    <a:pt x="265049" y="792226"/>
                  </a:lnTo>
                  <a:close/>
                </a:path>
                <a:path w="1548765" h="1927860">
                  <a:moveTo>
                    <a:pt x="274193" y="1478026"/>
                  </a:moveTo>
                  <a:lnTo>
                    <a:pt x="264325" y="1424203"/>
                  </a:lnTo>
                  <a:lnTo>
                    <a:pt x="235458" y="1385658"/>
                  </a:lnTo>
                  <a:lnTo>
                    <a:pt x="206629" y="1372108"/>
                  </a:lnTo>
                  <a:lnTo>
                    <a:pt x="203581" y="1380617"/>
                  </a:lnTo>
                  <a:lnTo>
                    <a:pt x="215861" y="1385951"/>
                  </a:lnTo>
                  <a:lnTo>
                    <a:pt x="226415" y="1393342"/>
                  </a:lnTo>
                  <a:lnTo>
                    <a:pt x="247815" y="1427441"/>
                  </a:lnTo>
                  <a:lnTo>
                    <a:pt x="254889" y="1476883"/>
                  </a:lnTo>
                  <a:lnTo>
                    <a:pt x="254101" y="1495552"/>
                  </a:lnTo>
                  <a:lnTo>
                    <a:pt x="242316" y="1541272"/>
                  </a:lnTo>
                  <a:lnTo>
                    <a:pt x="216001" y="1569847"/>
                  </a:lnTo>
                  <a:lnTo>
                    <a:pt x="203962" y="1575193"/>
                  </a:lnTo>
                  <a:lnTo>
                    <a:pt x="206629" y="1583817"/>
                  </a:lnTo>
                  <a:lnTo>
                    <a:pt x="247091" y="1559814"/>
                  </a:lnTo>
                  <a:lnTo>
                    <a:pt x="269824" y="1515402"/>
                  </a:lnTo>
                  <a:lnTo>
                    <a:pt x="273088" y="1497469"/>
                  </a:lnTo>
                  <a:lnTo>
                    <a:pt x="274193" y="1478026"/>
                  </a:lnTo>
                  <a:close/>
                </a:path>
                <a:path w="1548765" h="1927860">
                  <a:moveTo>
                    <a:pt x="278765" y="1820926"/>
                  </a:moveTo>
                  <a:lnTo>
                    <a:pt x="268897" y="1767103"/>
                  </a:lnTo>
                  <a:lnTo>
                    <a:pt x="240030" y="1728558"/>
                  </a:lnTo>
                  <a:lnTo>
                    <a:pt x="211201" y="1715008"/>
                  </a:lnTo>
                  <a:lnTo>
                    <a:pt x="208153" y="1723517"/>
                  </a:lnTo>
                  <a:lnTo>
                    <a:pt x="220433" y="1728851"/>
                  </a:lnTo>
                  <a:lnTo>
                    <a:pt x="230987" y="1736242"/>
                  </a:lnTo>
                  <a:lnTo>
                    <a:pt x="252387" y="1770341"/>
                  </a:lnTo>
                  <a:lnTo>
                    <a:pt x="259461" y="1819783"/>
                  </a:lnTo>
                  <a:lnTo>
                    <a:pt x="258673" y="1838452"/>
                  </a:lnTo>
                  <a:lnTo>
                    <a:pt x="246888" y="1884172"/>
                  </a:lnTo>
                  <a:lnTo>
                    <a:pt x="220573" y="1912747"/>
                  </a:lnTo>
                  <a:lnTo>
                    <a:pt x="208534" y="1918081"/>
                  </a:lnTo>
                  <a:lnTo>
                    <a:pt x="211201" y="1926717"/>
                  </a:lnTo>
                  <a:lnTo>
                    <a:pt x="251663" y="1902714"/>
                  </a:lnTo>
                  <a:lnTo>
                    <a:pt x="274396" y="1858302"/>
                  </a:lnTo>
                  <a:lnTo>
                    <a:pt x="277660" y="1840369"/>
                  </a:lnTo>
                  <a:lnTo>
                    <a:pt x="278765" y="1820926"/>
                  </a:lnTo>
                  <a:close/>
                </a:path>
                <a:path w="1548765" h="1927860">
                  <a:moveTo>
                    <a:pt x="287909" y="449326"/>
                  </a:moveTo>
                  <a:lnTo>
                    <a:pt x="278041" y="395503"/>
                  </a:lnTo>
                  <a:lnTo>
                    <a:pt x="249174" y="356958"/>
                  </a:lnTo>
                  <a:lnTo>
                    <a:pt x="220345" y="343408"/>
                  </a:lnTo>
                  <a:lnTo>
                    <a:pt x="217297" y="351917"/>
                  </a:lnTo>
                  <a:lnTo>
                    <a:pt x="229577" y="357251"/>
                  </a:lnTo>
                  <a:lnTo>
                    <a:pt x="240131" y="364642"/>
                  </a:lnTo>
                  <a:lnTo>
                    <a:pt x="261531" y="398741"/>
                  </a:lnTo>
                  <a:lnTo>
                    <a:pt x="268605" y="448183"/>
                  </a:lnTo>
                  <a:lnTo>
                    <a:pt x="267817" y="466852"/>
                  </a:lnTo>
                  <a:lnTo>
                    <a:pt x="256032" y="512572"/>
                  </a:lnTo>
                  <a:lnTo>
                    <a:pt x="229717" y="541147"/>
                  </a:lnTo>
                  <a:lnTo>
                    <a:pt x="217678" y="546481"/>
                  </a:lnTo>
                  <a:lnTo>
                    <a:pt x="220345" y="555117"/>
                  </a:lnTo>
                  <a:lnTo>
                    <a:pt x="260807" y="531114"/>
                  </a:lnTo>
                  <a:lnTo>
                    <a:pt x="283540" y="486702"/>
                  </a:lnTo>
                  <a:lnTo>
                    <a:pt x="286804" y="468769"/>
                  </a:lnTo>
                  <a:lnTo>
                    <a:pt x="287909" y="449326"/>
                  </a:lnTo>
                  <a:close/>
                </a:path>
                <a:path w="1548765" h="1927860">
                  <a:moveTo>
                    <a:pt x="292481" y="106426"/>
                  </a:moveTo>
                  <a:lnTo>
                    <a:pt x="282613" y="52603"/>
                  </a:lnTo>
                  <a:lnTo>
                    <a:pt x="253746" y="14058"/>
                  </a:lnTo>
                  <a:lnTo>
                    <a:pt x="224917" y="508"/>
                  </a:lnTo>
                  <a:lnTo>
                    <a:pt x="221869" y="9017"/>
                  </a:lnTo>
                  <a:lnTo>
                    <a:pt x="234149" y="14351"/>
                  </a:lnTo>
                  <a:lnTo>
                    <a:pt x="244703" y="21742"/>
                  </a:lnTo>
                  <a:lnTo>
                    <a:pt x="266103" y="55841"/>
                  </a:lnTo>
                  <a:lnTo>
                    <a:pt x="273177" y="105283"/>
                  </a:lnTo>
                  <a:lnTo>
                    <a:pt x="272389" y="123952"/>
                  </a:lnTo>
                  <a:lnTo>
                    <a:pt x="260604" y="169672"/>
                  </a:lnTo>
                  <a:lnTo>
                    <a:pt x="234289" y="198247"/>
                  </a:lnTo>
                  <a:lnTo>
                    <a:pt x="222250" y="203581"/>
                  </a:lnTo>
                  <a:lnTo>
                    <a:pt x="224917" y="212217"/>
                  </a:lnTo>
                  <a:lnTo>
                    <a:pt x="265379" y="188214"/>
                  </a:lnTo>
                  <a:lnTo>
                    <a:pt x="288112" y="143802"/>
                  </a:lnTo>
                  <a:lnTo>
                    <a:pt x="291376" y="125869"/>
                  </a:lnTo>
                  <a:lnTo>
                    <a:pt x="292481" y="106426"/>
                  </a:lnTo>
                  <a:close/>
                </a:path>
                <a:path w="1548765" h="1927860">
                  <a:moveTo>
                    <a:pt x="297053" y="1135126"/>
                  </a:moveTo>
                  <a:lnTo>
                    <a:pt x="287185" y="1081303"/>
                  </a:lnTo>
                  <a:lnTo>
                    <a:pt x="258318" y="1042758"/>
                  </a:lnTo>
                  <a:lnTo>
                    <a:pt x="229489" y="1029208"/>
                  </a:lnTo>
                  <a:lnTo>
                    <a:pt x="226441" y="1037717"/>
                  </a:lnTo>
                  <a:lnTo>
                    <a:pt x="238721" y="1043051"/>
                  </a:lnTo>
                  <a:lnTo>
                    <a:pt x="249275" y="1050442"/>
                  </a:lnTo>
                  <a:lnTo>
                    <a:pt x="270675" y="1084541"/>
                  </a:lnTo>
                  <a:lnTo>
                    <a:pt x="277749" y="1133983"/>
                  </a:lnTo>
                  <a:lnTo>
                    <a:pt x="276961" y="1152652"/>
                  </a:lnTo>
                  <a:lnTo>
                    <a:pt x="265176" y="1198372"/>
                  </a:lnTo>
                  <a:lnTo>
                    <a:pt x="238861" y="1226947"/>
                  </a:lnTo>
                  <a:lnTo>
                    <a:pt x="226822" y="1232281"/>
                  </a:lnTo>
                  <a:lnTo>
                    <a:pt x="229489" y="1240917"/>
                  </a:lnTo>
                  <a:lnTo>
                    <a:pt x="269951" y="1216914"/>
                  </a:lnTo>
                  <a:lnTo>
                    <a:pt x="292684" y="1172502"/>
                  </a:lnTo>
                  <a:lnTo>
                    <a:pt x="295948" y="1154569"/>
                  </a:lnTo>
                  <a:lnTo>
                    <a:pt x="297053" y="1135126"/>
                  </a:lnTo>
                  <a:close/>
                </a:path>
                <a:path w="1548765" h="1927860">
                  <a:moveTo>
                    <a:pt x="665226" y="685800"/>
                  </a:moveTo>
                  <a:lnTo>
                    <a:pt x="662305" y="685800"/>
                  </a:lnTo>
                  <a:lnTo>
                    <a:pt x="650062" y="686765"/>
                  </a:lnTo>
                  <a:lnTo>
                    <a:pt x="613346" y="712254"/>
                  </a:lnTo>
                  <a:lnTo>
                    <a:pt x="610108" y="732536"/>
                  </a:lnTo>
                  <a:lnTo>
                    <a:pt x="610108" y="738632"/>
                  </a:lnTo>
                  <a:lnTo>
                    <a:pt x="610997" y="745744"/>
                  </a:lnTo>
                  <a:lnTo>
                    <a:pt x="612775" y="753618"/>
                  </a:lnTo>
                  <a:lnTo>
                    <a:pt x="614426" y="761492"/>
                  </a:lnTo>
                  <a:lnTo>
                    <a:pt x="615315" y="766699"/>
                  </a:lnTo>
                  <a:lnTo>
                    <a:pt x="615315" y="774573"/>
                  </a:lnTo>
                  <a:lnTo>
                    <a:pt x="613537" y="778764"/>
                  </a:lnTo>
                  <a:lnTo>
                    <a:pt x="606552" y="785241"/>
                  </a:lnTo>
                  <a:lnTo>
                    <a:pt x="601218" y="786892"/>
                  </a:lnTo>
                  <a:lnTo>
                    <a:pt x="593979" y="787146"/>
                  </a:lnTo>
                  <a:lnTo>
                    <a:pt x="593979" y="796290"/>
                  </a:lnTo>
                  <a:lnTo>
                    <a:pt x="615315" y="808990"/>
                  </a:lnTo>
                  <a:lnTo>
                    <a:pt x="615315" y="816737"/>
                  </a:lnTo>
                  <a:lnTo>
                    <a:pt x="614426" y="822071"/>
                  </a:lnTo>
                  <a:lnTo>
                    <a:pt x="612775" y="829945"/>
                  </a:lnTo>
                  <a:lnTo>
                    <a:pt x="610997" y="837819"/>
                  </a:lnTo>
                  <a:lnTo>
                    <a:pt x="610108" y="844804"/>
                  </a:lnTo>
                  <a:lnTo>
                    <a:pt x="610108" y="851027"/>
                  </a:lnTo>
                  <a:lnTo>
                    <a:pt x="610908" y="862330"/>
                  </a:lnTo>
                  <a:lnTo>
                    <a:pt x="639445" y="895451"/>
                  </a:lnTo>
                  <a:lnTo>
                    <a:pt x="662305" y="898652"/>
                  </a:lnTo>
                  <a:lnTo>
                    <a:pt x="665226" y="898652"/>
                  </a:lnTo>
                  <a:lnTo>
                    <a:pt x="665226" y="890143"/>
                  </a:lnTo>
                  <a:lnTo>
                    <a:pt x="663575" y="890143"/>
                  </a:lnTo>
                  <a:lnTo>
                    <a:pt x="655916" y="889622"/>
                  </a:lnTo>
                  <a:lnTo>
                    <a:pt x="629031" y="853059"/>
                  </a:lnTo>
                  <a:lnTo>
                    <a:pt x="629031" y="847852"/>
                  </a:lnTo>
                  <a:lnTo>
                    <a:pt x="629793" y="841375"/>
                  </a:lnTo>
                  <a:lnTo>
                    <a:pt x="632841" y="826008"/>
                  </a:lnTo>
                  <a:lnTo>
                    <a:pt x="633603" y="820547"/>
                  </a:lnTo>
                  <a:lnTo>
                    <a:pt x="633603" y="811022"/>
                  </a:lnTo>
                  <a:lnTo>
                    <a:pt x="631698" y="805815"/>
                  </a:lnTo>
                  <a:lnTo>
                    <a:pt x="628015" y="801751"/>
                  </a:lnTo>
                  <a:lnTo>
                    <a:pt x="624205" y="797687"/>
                  </a:lnTo>
                  <a:lnTo>
                    <a:pt x="619887" y="794639"/>
                  </a:lnTo>
                  <a:lnTo>
                    <a:pt x="614680" y="792734"/>
                  </a:lnTo>
                  <a:lnTo>
                    <a:pt x="614680" y="790702"/>
                  </a:lnTo>
                  <a:lnTo>
                    <a:pt x="633603" y="772541"/>
                  </a:lnTo>
                  <a:lnTo>
                    <a:pt x="633603" y="762889"/>
                  </a:lnTo>
                  <a:lnTo>
                    <a:pt x="632841" y="757428"/>
                  </a:lnTo>
                  <a:lnTo>
                    <a:pt x="629793" y="742061"/>
                  </a:lnTo>
                  <a:lnTo>
                    <a:pt x="629031" y="735711"/>
                  </a:lnTo>
                  <a:lnTo>
                    <a:pt x="629031" y="730504"/>
                  </a:lnTo>
                  <a:lnTo>
                    <a:pt x="629602" y="721499"/>
                  </a:lnTo>
                  <a:lnTo>
                    <a:pt x="663575" y="694309"/>
                  </a:lnTo>
                  <a:lnTo>
                    <a:pt x="665226" y="694309"/>
                  </a:lnTo>
                  <a:lnTo>
                    <a:pt x="665226" y="685800"/>
                  </a:lnTo>
                  <a:close/>
                </a:path>
                <a:path w="1548765" h="1927860">
                  <a:moveTo>
                    <a:pt x="674370" y="1371600"/>
                  </a:moveTo>
                  <a:lnTo>
                    <a:pt x="671449" y="1371600"/>
                  </a:lnTo>
                  <a:lnTo>
                    <a:pt x="659206" y="1372565"/>
                  </a:lnTo>
                  <a:lnTo>
                    <a:pt x="622490" y="1398054"/>
                  </a:lnTo>
                  <a:lnTo>
                    <a:pt x="619252" y="1418336"/>
                  </a:lnTo>
                  <a:lnTo>
                    <a:pt x="619252" y="1424432"/>
                  </a:lnTo>
                  <a:lnTo>
                    <a:pt x="620141" y="1431544"/>
                  </a:lnTo>
                  <a:lnTo>
                    <a:pt x="621919" y="1439418"/>
                  </a:lnTo>
                  <a:lnTo>
                    <a:pt x="623570" y="1447292"/>
                  </a:lnTo>
                  <a:lnTo>
                    <a:pt x="624459" y="1452499"/>
                  </a:lnTo>
                  <a:lnTo>
                    <a:pt x="624459" y="1460373"/>
                  </a:lnTo>
                  <a:lnTo>
                    <a:pt x="622681" y="1464564"/>
                  </a:lnTo>
                  <a:lnTo>
                    <a:pt x="615696" y="1471041"/>
                  </a:lnTo>
                  <a:lnTo>
                    <a:pt x="610362" y="1472692"/>
                  </a:lnTo>
                  <a:lnTo>
                    <a:pt x="603123" y="1472946"/>
                  </a:lnTo>
                  <a:lnTo>
                    <a:pt x="603123" y="1482090"/>
                  </a:lnTo>
                  <a:lnTo>
                    <a:pt x="624459" y="1494790"/>
                  </a:lnTo>
                  <a:lnTo>
                    <a:pt x="624459" y="1502537"/>
                  </a:lnTo>
                  <a:lnTo>
                    <a:pt x="623570" y="1507871"/>
                  </a:lnTo>
                  <a:lnTo>
                    <a:pt x="621919" y="1515745"/>
                  </a:lnTo>
                  <a:lnTo>
                    <a:pt x="620141" y="1523619"/>
                  </a:lnTo>
                  <a:lnTo>
                    <a:pt x="619252" y="1530604"/>
                  </a:lnTo>
                  <a:lnTo>
                    <a:pt x="619252" y="1536827"/>
                  </a:lnTo>
                  <a:lnTo>
                    <a:pt x="620052" y="1548130"/>
                  </a:lnTo>
                  <a:lnTo>
                    <a:pt x="648589" y="1581251"/>
                  </a:lnTo>
                  <a:lnTo>
                    <a:pt x="671449" y="1584452"/>
                  </a:lnTo>
                  <a:lnTo>
                    <a:pt x="674370" y="1584452"/>
                  </a:lnTo>
                  <a:lnTo>
                    <a:pt x="674370" y="1575943"/>
                  </a:lnTo>
                  <a:lnTo>
                    <a:pt x="672719" y="1575943"/>
                  </a:lnTo>
                  <a:lnTo>
                    <a:pt x="665060" y="1575422"/>
                  </a:lnTo>
                  <a:lnTo>
                    <a:pt x="638175" y="1538859"/>
                  </a:lnTo>
                  <a:lnTo>
                    <a:pt x="638175" y="1533652"/>
                  </a:lnTo>
                  <a:lnTo>
                    <a:pt x="638937" y="1527175"/>
                  </a:lnTo>
                  <a:lnTo>
                    <a:pt x="641985" y="1511808"/>
                  </a:lnTo>
                  <a:lnTo>
                    <a:pt x="642747" y="1506347"/>
                  </a:lnTo>
                  <a:lnTo>
                    <a:pt x="642747" y="1496822"/>
                  </a:lnTo>
                  <a:lnTo>
                    <a:pt x="640842" y="1491615"/>
                  </a:lnTo>
                  <a:lnTo>
                    <a:pt x="637159" y="1487551"/>
                  </a:lnTo>
                  <a:lnTo>
                    <a:pt x="633349" y="1483487"/>
                  </a:lnTo>
                  <a:lnTo>
                    <a:pt x="629031" y="1480439"/>
                  </a:lnTo>
                  <a:lnTo>
                    <a:pt x="623824" y="1478534"/>
                  </a:lnTo>
                  <a:lnTo>
                    <a:pt x="623824" y="1476502"/>
                  </a:lnTo>
                  <a:lnTo>
                    <a:pt x="642747" y="1458341"/>
                  </a:lnTo>
                  <a:lnTo>
                    <a:pt x="642747" y="1448689"/>
                  </a:lnTo>
                  <a:lnTo>
                    <a:pt x="641985" y="1443228"/>
                  </a:lnTo>
                  <a:lnTo>
                    <a:pt x="638937" y="1427861"/>
                  </a:lnTo>
                  <a:lnTo>
                    <a:pt x="638175" y="1421511"/>
                  </a:lnTo>
                  <a:lnTo>
                    <a:pt x="638175" y="1416304"/>
                  </a:lnTo>
                  <a:lnTo>
                    <a:pt x="638746" y="1407299"/>
                  </a:lnTo>
                  <a:lnTo>
                    <a:pt x="672719" y="1380109"/>
                  </a:lnTo>
                  <a:lnTo>
                    <a:pt x="674370" y="1380109"/>
                  </a:lnTo>
                  <a:lnTo>
                    <a:pt x="674370" y="1371600"/>
                  </a:lnTo>
                  <a:close/>
                </a:path>
                <a:path w="1548765" h="1927860">
                  <a:moveTo>
                    <a:pt x="678942" y="1714500"/>
                  </a:moveTo>
                  <a:lnTo>
                    <a:pt x="676021" y="1714500"/>
                  </a:lnTo>
                  <a:lnTo>
                    <a:pt x="663778" y="1715465"/>
                  </a:lnTo>
                  <a:lnTo>
                    <a:pt x="627062" y="1740954"/>
                  </a:lnTo>
                  <a:lnTo>
                    <a:pt x="623824" y="1761236"/>
                  </a:lnTo>
                  <a:lnTo>
                    <a:pt x="623824" y="1767332"/>
                  </a:lnTo>
                  <a:lnTo>
                    <a:pt x="624713" y="1774444"/>
                  </a:lnTo>
                  <a:lnTo>
                    <a:pt x="626491" y="1782318"/>
                  </a:lnTo>
                  <a:lnTo>
                    <a:pt x="628142" y="1790192"/>
                  </a:lnTo>
                  <a:lnTo>
                    <a:pt x="629031" y="1795399"/>
                  </a:lnTo>
                  <a:lnTo>
                    <a:pt x="629031" y="1803273"/>
                  </a:lnTo>
                  <a:lnTo>
                    <a:pt x="627253" y="1807464"/>
                  </a:lnTo>
                  <a:lnTo>
                    <a:pt x="620268" y="1813941"/>
                  </a:lnTo>
                  <a:lnTo>
                    <a:pt x="614934" y="1815592"/>
                  </a:lnTo>
                  <a:lnTo>
                    <a:pt x="607695" y="1815846"/>
                  </a:lnTo>
                  <a:lnTo>
                    <a:pt x="607695" y="1824990"/>
                  </a:lnTo>
                  <a:lnTo>
                    <a:pt x="629031" y="1837690"/>
                  </a:lnTo>
                  <a:lnTo>
                    <a:pt x="629031" y="1845437"/>
                  </a:lnTo>
                  <a:lnTo>
                    <a:pt x="628142" y="1850771"/>
                  </a:lnTo>
                  <a:lnTo>
                    <a:pt x="626491" y="1858645"/>
                  </a:lnTo>
                  <a:lnTo>
                    <a:pt x="624713" y="1866519"/>
                  </a:lnTo>
                  <a:lnTo>
                    <a:pt x="623824" y="1873504"/>
                  </a:lnTo>
                  <a:lnTo>
                    <a:pt x="623824" y="1879727"/>
                  </a:lnTo>
                  <a:lnTo>
                    <a:pt x="624624" y="1891030"/>
                  </a:lnTo>
                  <a:lnTo>
                    <a:pt x="653161" y="1924151"/>
                  </a:lnTo>
                  <a:lnTo>
                    <a:pt x="676021" y="1927352"/>
                  </a:lnTo>
                  <a:lnTo>
                    <a:pt x="678942" y="1927352"/>
                  </a:lnTo>
                  <a:lnTo>
                    <a:pt x="678942" y="1918843"/>
                  </a:lnTo>
                  <a:lnTo>
                    <a:pt x="677291" y="1918843"/>
                  </a:lnTo>
                  <a:lnTo>
                    <a:pt x="669632" y="1918322"/>
                  </a:lnTo>
                  <a:lnTo>
                    <a:pt x="642747" y="1881759"/>
                  </a:lnTo>
                  <a:lnTo>
                    <a:pt x="642747" y="1876552"/>
                  </a:lnTo>
                  <a:lnTo>
                    <a:pt x="643509" y="1870075"/>
                  </a:lnTo>
                  <a:lnTo>
                    <a:pt x="646557" y="1854708"/>
                  </a:lnTo>
                  <a:lnTo>
                    <a:pt x="647319" y="1849247"/>
                  </a:lnTo>
                  <a:lnTo>
                    <a:pt x="647319" y="1839722"/>
                  </a:lnTo>
                  <a:lnTo>
                    <a:pt x="645414" y="1834515"/>
                  </a:lnTo>
                  <a:lnTo>
                    <a:pt x="641731" y="1830451"/>
                  </a:lnTo>
                  <a:lnTo>
                    <a:pt x="637921" y="1826387"/>
                  </a:lnTo>
                  <a:lnTo>
                    <a:pt x="633603" y="1823339"/>
                  </a:lnTo>
                  <a:lnTo>
                    <a:pt x="628396" y="1821434"/>
                  </a:lnTo>
                  <a:lnTo>
                    <a:pt x="628396" y="1819402"/>
                  </a:lnTo>
                  <a:lnTo>
                    <a:pt x="647319" y="1801241"/>
                  </a:lnTo>
                  <a:lnTo>
                    <a:pt x="647319" y="1791589"/>
                  </a:lnTo>
                  <a:lnTo>
                    <a:pt x="646557" y="1786128"/>
                  </a:lnTo>
                  <a:lnTo>
                    <a:pt x="643509" y="1770761"/>
                  </a:lnTo>
                  <a:lnTo>
                    <a:pt x="642747" y="1764411"/>
                  </a:lnTo>
                  <a:lnTo>
                    <a:pt x="642747" y="1759204"/>
                  </a:lnTo>
                  <a:lnTo>
                    <a:pt x="643318" y="1750199"/>
                  </a:lnTo>
                  <a:lnTo>
                    <a:pt x="677291" y="1723009"/>
                  </a:lnTo>
                  <a:lnTo>
                    <a:pt x="678942" y="1723009"/>
                  </a:lnTo>
                  <a:lnTo>
                    <a:pt x="678942" y="1714500"/>
                  </a:lnTo>
                  <a:close/>
                </a:path>
                <a:path w="1548765" h="1927860">
                  <a:moveTo>
                    <a:pt x="688086" y="342900"/>
                  </a:moveTo>
                  <a:lnTo>
                    <a:pt x="685165" y="342900"/>
                  </a:lnTo>
                  <a:lnTo>
                    <a:pt x="672922" y="343865"/>
                  </a:lnTo>
                  <a:lnTo>
                    <a:pt x="636206" y="369354"/>
                  </a:lnTo>
                  <a:lnTo>
                    <a:pt x="632968" y="389636"/>
                  </a:lnTo>
                  <a:lnTo>
                    <a:pt x="632968" y="395732"/>
                  </a:lnTo>
                  <a:lnTo>
                    <a:pt x="633857" y="402844"/>
                  </a:lnTo>
                  <a:lnTo>
                    <a:pt x="635635" y="410718"/>
                  </a:lnTo>
                  <a:lnTo>
                    <a:pt x="637286" y="418592"/>
                  </a:lnTo>
                  <a:lnTo>
                    <a:pt x="638175" y="423799"/>
                  </a:lnTo>
                  <a:lnTo>
                    <a:pt x="638175" y="431673"/>
                  </a:lnTo>
                  <a:lnTo>
                    <a:pt x="636397" y="435864"/>
                  </a:lnTo>
                  <a:lnTo>
                    <a:pt x="629412" y="442341"/>
                  </a:lnTo>
                  <a:lnTo>
                    <a:pt x="624078" y="443992"/>
                  </a:lnTo>
                  <a:lnTo>
                    <a:pt x="616839" y="444246"/>
                  </a:lnTo>
                  <a:lnTo>
                    <a:pt x="616839" y="453390"/>
                  </a:lnTo>
                  <a:lnTo>
                    <a:pt x="638175" y="466090"/>
                  </a:lnTo>
                  <a:lnTo>
                    <a:pt x="638175" y="473837"/>
                  </a:lnTo>
                  <a:lnTo>
                    <a:pt x="637286" y="479171"/>
                  </a:lnTo>
                  <a:lnTo>
                    <a:pt x="635635" y="487045"/>
                  </a:lnTo>
                  <a:lnTo>
                    <a:pt x="633857" y="494919"/>
                  </a:lnTo>
                  <a:lnTo>
                    <a:pt x="632968" y="501904"/>
                  </a:lnTo>
                  <a:lnTo>
                    <a:pt x="632968" y="508127"/>
                  </a:lnTo>
                  <a:lnTo>
                    <a:pt x="633768" y="519430"/>
                  </a:lnTo>
                  <a:lnTo>
                    <a:pt x="662305" y="552551"/>
                  </a:lnTo>
                  <a:lnTo>
                    <a:pt x="685165" y="555752"/>
                  </a:lnTo>
                  <a:lnTo>
                    <a:pt x="688086" y="555752"/>
                  </a:lnTo>
                  <a:lnTo>
                    <a:pt x="688086" y="547243"/>
                  </a:lnTo>
                  <a:lnTo>
                    <a:pt x="686435" y="547243"/>
                  </a:lnTo>
                  <a:lnTo>
                    <a:pt x="678776" y="546722"/>
                  </a:lnTo>
                  <a:lnTo>
                    <a:pt x="651891" y="510159"/>
                  </a:lnTo>
                  <a:lnTo>
                    <a:pt x="651891" y="504952"/>
                  </a:lnTo>
                  <a:lnTo>
                    <a:pt x="652653" y="498475"/>
                  </a:lnTo>
                  <a:lnTo>
                    <a:pt x="655701" y="483108"/>
                  </a:lnTo>
                  <a:lnTo>
                    <a:pt x="656463" y="477647"/>
                  </a:lnTo>
                  <a:lnTo>
                    <a:pt x="656463" y="468122"/>
                  </a:lnTo>
                  <a:lnTo>
                    <a:pt x="654558" y="462915"/>
                  </a:lnTo>
                  <a:lnTo>
                    <a:pt x="650875" y="458851"/>
                  </a:lnTo>
                  <a:lnTo>
                    <a:pt x="647065" y="454787"/>
                  </a:lnTo>
                  <a:lnTo>
                    <a:pt x="642747" y="451739"/>
                  </a:lnTo>
                  <a:lnTo>
                    <a:pt x="637540" y="449834"/>
                  </a:lnTo>
                  <a:lnTo>
                    <a:pt x="637540" y="447802"/>
                  </a:lnTo>
                  <a:lnTo>
                    <a:pt x="656463" y="429641"/>
                  </a:lnTo>
                  <a:lnTo>
                    <a:pt x="656463" y="419989"/>
                  </a:lnTo>
                  <a:lnTo>
                    <a:pt x="655701" y="414528"/>
                  </a:lnTo>
                  <a:lnTo>
                    <a:pt x="652653" y="399161"/>
                  </a:lnTo>
                  <a:lnTo>
                    <a:pt x="651891" y="392811"/>
                  </a:lnTo>
                  <a:lnTo>
                    <a:pt x="651891" y="387604"/>
                  </a:lnTo>
                  <a:lnTo>
                    <a:pt x="652462" y="378599"/>
                  </a:lnTo>
                  <a:lnTo>
                    <a:pt x="686435" y="351409"/>
                  </a:lnTo>
                  <a:lnTo>
                    <a:pt x="688086" y="351409"/>
                  </a:lnTo>
                  <a:lnTo>
                    <a:pt x="688086" y="342900"/>
                  </a:lnTo>
                  <a:close/>
                </a:path>
                <a:path w="1548765" h="1927860">
                  <a:moveTo>
                    <a:pt x="692658" y="0"/>
                  </a:moveTo>
                  <a:lnTo>
                    <a:pt x="689737" y="0"/>
                  </a:lnTo>
                  <a:lnTo>
                    <a:pt x="677494" y="965"/>
                  </a:lnTo>
                  <a:lnTo>
                    <a:pt x="640778" y="26454"/>
                  </a:lnTo>
                  <a:lnTo>
                    <a:pt x="637540" y="46736"/>
                  </a:lnTo>
                  <a:lnTo>
                    <a:pt x="637540" y="52832"/>
                  </a:lnTo>
                  <a:lnTo>
                    <a:pt x="638429" y="59944"/>
                  </a:lnTo>
                  <a:lnTo>
                    <a:pt x="640207" y="67818"/>
                  </a:lnTo>
                  <a:lnTo>
                    <a:pt x="641858" y="75692"/>
                  </a:lnTo>
                  <a:lnTo>
                    <a:pt x="642747" y="80899"/>
                  </a:lnTo>
                  <a:lnTo>
                    <a:pt x="642747" y="88773"/>
                  </a:lnTo>
                  <a:lnTo>
                    <a:pt x="640969" y="92964"/>
                  </a:lnTo>
                  <a:lnTo>
                    <a:pt x="633984" y="99441"/>
                  </a:lnTo>
                  <a:lnTo>
                    <a:pt x="628650" y="101092"/>
                  </a:lnTo>
                  <a:lnTo>
                    <a:pt x="621411" y="101346"/>
                  </a:lnTo>
                  <a:lnTo>
                    <a:pt x="621411" y="110490"/>
                  </a:lnTo>
                  <a:lnTo>
                    <a:pt x="642747" y="123190"/>
                  </a:lnTo>
                  <a:lnTo>
                    <a:pt x="642747" y="130937"/>
                  </a:lnTo>
                  <a:lnTo>
                    <a:pt x="641858" y="136271"/>
                  </a:lnTo>
                  <a:lnTo>
                    <a:pt x="640207" y="144145"/>
                  </a:lnTo>
                  <a:lnTo>
                    <a:pt x="638429" y="152019"/>
                  </a:lnTo>
                  <a:lnTo>
                    <a:pt x="637540" y="159004"/>
                  </a:lnTo>
                  <a:lnTo>
                    <a:pt x="637540" y="165227"/>
                  </a:lnTo>
                  <a:lnTo>
                    <a:pt x="638340" y="176530"/>
                  </a:lnTo>
                  <a:lnTo>
                    <a:pt x="666877" y="209651"/>
                  </a:lnTo>
                  <a:lnTo>
                    <a:pt x="689737" y="212852"/>
                  </a:lnTo>
                  <a:lnTo>
                    <a:pt x="692658" y="212852"/>
                  </a:lnTo>
                  <a:lnTo>
                    <a:pt x="692658" y="204343"/>
                  </a:lnTo>
                  <a:lnTo>
                    <a:pt x="691007" y="204343"/>
                  </a:lnTo>
                  <a:lnTo>
                    <a:pt x="683348" y="203822"/>
                  </a:lnTo>
                  <a:lnTo>
                    <a:pt x="656463" y="167259"/>
                  </a:lnTo>
                  <a:lnTo>
                    <a:pt x="656463" y="162052"/>
                  </a:lnTo>
                  <a:lnTo>
                    <a:pt x="657225" y="155575"/>
                  </a:lnTo>
                  <a:lnTo>
                    <a:pt x="660273" y="140208"/>
                  </a:lnTo>
                  <a:lnTo>
                    <a:pt x="661035" y="134747"/>
                  </a:lnTo>
                  <a:lnTo>
                    <a:pt x="661035" y="125222"/>
                  </a:lnTo>
                  <a:lnTo>
                    <a:pt x="659130" y="120015"/>
                  </a:lnTo>
                  <a:lnTo>
                    <a:pt x="655447" y="115951"/>
                  </a:lnTo>
                  <a:lnTo>
                    <a:pt x="651637" y="111887"/>
                  </a:lnTo>
                  <a:lnTo>
                    <a:pt x="647319" y="108839"/>
                  </a:lnTo>
                  <a:lnTo>
                    <a:pt x="642112" y="106934"/>
                  </a:lnTo>
                  <a:lnTo>
                    <a:pt x="642112" y="104902"/>
                  </a:lnTo>
                  <a:lnTo>
                    <a:pt x="661035" y="86741"/>
                  </a:lnTo>
                  <a:lnTo>
                    <a:pt x="661035" y="77089"/>
                  </a:lnTo>
                  <a:lnTo>
                    <a:pt x="660273" y="71628"/>
                  </a:lnTo>
                  <a:lnTo>
                    <a:pt x="657225" y="56261"/>
                  </a:lnTo>
                  <a:lnTo>
                    <a:pt x="656463" y="49911"/>
                  </a:lnTo>
                  <a:lnTo>
                    <a:pt x="656463" y="44704"/>
                  </a:lnTo>
                  <a:lnTo>
                    <a:pt x="657034" y="35699"/>
                  </a:lnTo>
                  <a:lnTo>
                    <a:pt x="691007" y="8509"/>
                  </a:lnTo>
                  <a:lnTo>
                    <a:pt x="692658" y="8509"/>
                  </a:lnTo>
                  <a:lnTo>
                    <a:pt x="692658" y="0"/>
                  </a:lnTo>
                  <a:close/>
                </a:path>
                <a:path w="1548765" h="1927860">
                  <a:moveTo>
                    <a:pt x="697230" y="1028700"/>
                  </a:moveTo>
                  <a:lnTo>
                    <a:pt x="694309" y="1028700"/>
                  </a:lnTo>
                  <a:lnTo>
                    <a:pt x="682066" y="1029665"/>
                  </a:lnTo>
                  <a:lnTo>
                    <a:pt x="645350" y="1055154"/>
                  </a:lnTo>
                  <a:lnTo>
                    <a:pt x="642112" y="1075436"/>
                  </a:lnTo>
                  <a:lnTo>
                    <a:pt x="642112" y="1081532"/>
                  </a:lnTo>
                  <a:lnTo>
                    <a:pt x="643001" y="1088644"/>
                  </a:lnTo>
                  <a:lnTo>
                    <a:pt x="644779" y="1096518"/>
                  </a:lnTo>
                  <a:lnTo>
                    <a:pt x="646430" y="1104392"/>
                  </a:lnTo>
                  <a:lnTo>
                    <a:pt x="647319" y="1109599"/>
                  </a:lnTo>
                  <a:lnTo>
                    <a:pt x="647319" y="1117473"/>
                  </a:lnTo>
                  <a:lnTo>
                    <a:pt x="645541" y="1121664"/>
                  </a:lnTo>
                  <a:lnTo>
                    <a:pt x="638556" y="1128141"/>
                  </a:lnTo>
                  <a:lnTo>
                    <a:pt x="633222" y="1129792"/>
                  </a:lnTo>
                  <a:lnTo>
                    <a:pt x="625983" y="1130046"/>
                  </a:lnTo>
                  <a:lnTo>
                    <a:pt x="625983" y="1139190"/>
                  </a:lnTo>
                  <a:lnTo>
                    <a:pt x="647319" y="1151890"/>
                  </a:lnTo>
                  <a:lnTo>
                    <a:pt x="647319" y="1159637"/>
                  </a:lnTo>
                  <a:lnTo>
                    <a:pt x="646430" y="1164971"/>
                  </a:lnTo>
                  <a:lnTo>
                    <a:pt x="644779" y="1172845"/>
                  </a:lnTo>
                  <a:lnTo>
                    <a:pt x="643001" y="1180719"/>
                  </a:lnTo>
                  <a:lnTo>
                    <a:pt x="642112" y="1187704"/>
                  </a:lnTo>
                  <a:lnTo>
                    <a:pt x="642112" y="1193927"/>
                  </a:lnTo>
                  <a:lnTo>
                    <a:pt x="642912" y="1205230"/>
                  </a:lnTo>
                  <a:lnTo>
                    <a:pt x="671449" y="1238351"/>
                  </a:lnTo>
                  <a:lnTo>
                    <a:pt x="694309" y="1241552"/>
                  </a:lnTo>
                  <a:lnTo>
                    <a:pt x="697230" y="1241552"/>
                  </a:lnTo>
                  <a:lnTo>
                    <a:pt x="697230" y="1233043"/>
                  </a:lnTo>
                  <a:lnTo>
                    <a:pt x="695579" y="1233043"/>
                  </a:lnTo>
                  <a:lnTo>
                    <a:pt x="687920" y="1232522"/>
                  </a:lnTo>
                  <a:lnTo>
                    <a:pt x="661035" y="1195959"/>
                  </a:lnTo>
                  <a:lnTo>
                    <a:pt x="661035" y="1190752"/>
                  </a:lnTo>
                  <a:lnTo>
                    <a:pt x="661797" y="1184275"/>
                  </a:lnTo>
                  <a:lnTo>
                    <a:pt x="664845" y="1168908"/>
                  </a:lnTo>
                  <a:lnTo>
                    <a:pt x="665607" y="1163447"/>
                  </a:lnTo>
                  <a:lnTo>
                    <a:pt x="665607" y="1153922"/>
                  </a:lnTo>
                  <a:lnTo>
                    <a:pt x="663702" y="1148715"/>
                  </a:lnTo>
                  <a:lnTo>
                    <a:pt x="660019" y="1144651"/>
                  </a:lnTo>
                  <a:lnTo>
                    <a:pt x="656209" y="1140587"/>
                  </a:lnTo>
                  <a:lnTo>
                    <a:pt x="651891" y="1137539"/>
                  </a:lnTo>
                  <a:lnTo>
                    <a:pt x="646684" y="1135634"/>
                  </a:lnTo>
                  <a:lnTo>
                    <a:pt x="646684" y="1133602"/>
                  </a:lnTo>
                  <a:lnTo>
                    <a:pt x="665607" y="1115441"/>
                  </a:lnTo>
                  <a:lnTo>
                    <a:pt x="665607" y="1105789"/>
                  </a:lnTo>
                  <a:lnTo>
                    <a:pt x="664845" y="1100328"/>
                  </a:lnTo>
                  <a:lnTo>
                    <a:pt x="661797" y="1084961"/>
                  </a:lnTo>
                  <a:lnTo>
                    <a:pt x="661035" y="1078611"/>
                  </a:lnTo>
                  <a:lnTo>
                    <a:pt x="661035" y="1073404"/>
                  </a:lnTo>
                  <a:lnTo>
                    <a:pt x="661606" y="1064399"/>
                  </a:lnTo>
                  <a:lnTo>
                    <a:pt x="695579" y="1037209"/>
                  </a:lnTo>
                  <a:lnTo>
                    <a:pt x="697230" y="1037209"/>
                  </a:lnTo>
                  <a:lnTo>
                    <a:pt x="697230" y="1028700"/>
                  </a:lnTo>
                  <a:close/>
                </a:path>
                <a:path w="1548765" h="1927860">
                  <a:moveTo>
                    <a:pt x="894461" y="1130173"/>
                  </a:moveTo>
                  <a:lnTo>
                    <a:pt x="887349" y="1129919"/>
                  </a:lnTo>
                  <a:lnTo>
                    <a:pt x="882015" y="1128268"/>
                  </a:lnTo>
                  <a:lnTo>
                    <a:pt x="875030" y="1121791"/>
                  </a:lnTo>
                  <a:lnTo>
                    <a:pt x="873252" y="1117600"/>
                  </a:lnTo>
                  <a:lnTo>
                    <a:pt x="873252" y="1109726"/>
                  </a:lnTo>
                  <a:lnTo>
                    <a:pt x="874014" y="1104519"/>
                  </a:lnTo>
                  <a:lnTo>
                    <a:pt x="875792" y="1096645"/>
                  </a:lnTo>
                  <a:lnTo>
                    <a:pt x="877570" y="1088644"/>
                  </a:lnTo>
                  <a:lnTo>
                    <a:pt x="878459" y="1081659"/>
                  </a:lnTo>
                  <a:lnTo>
                    <a:pt x="878459" y="1075436"/>
                  </a:lnTo>
                  <a:lnTo>
                    <a:pt x="858113" y="1035672"/>
                  </a:lnTo>
                  <a:lnTo>
                    <a:pt x="826262" y="1028700"/>
                  </a:lnTo>
                  <a:lnTo>
                    <a:pt x="823341" y="1028700"/>
                  </a:lnTo>
                  <a:lnTo>
                    <a:pt x="823341" y="1037209"/>
                  </a:lnTo>
                  <a:lnTo>
                    <a:pt x="824992" y="1037209"/>
                  </a:lnTo>
                  <a:lnTo>
                    <a:pt x="832637" y="1037742"/>
                  </a:lnTo>
                  <a:lnTo>
                    <a:pt x="859536" y="1073531"/>
                  </a:lnTo>
                  <a:lnTo>
                    <a:pt x="859536" y="1078738"/>
                  </a:lnTo>
                  <a:lnTo>
                    <a:pt x="858774" y="1085088"/>
                  </a:lnTo>
                  <a:lnTo>
                    <a:pt x="855726" y="1100455"/>
                  </a:lnTo>
                  <a:lnTo>
                    <a:pt x="854964" y="1105916"/>
                  </a:lnTo>
                  <a:lnTo>
                    <a:pt x="854964" y="1115568"/>
                  </a:lnTo>
                  <a:lnTo>
                    <a:pt x="856869" y="1120775"/>
                  </a:lnTo>
                  <a:lnTo>
                    <a:pt x="864362" y="1128776"/>
                  </a:lnTo>
                  <a:lnTo>
                    <a:pt x="868680" y="1131824"/>
                  </a:lnTo>
                  <a:lnTo>
                    <a:pt x="873887" y="1133729"/>
                  </a:lnTo>
                  <a:lnTo>
                    <a:pt x="873887" y="1135761"/>
                  </a:lnTo>
                  <a:lnTo>
                    <a:pt x="854964" y="1154049"/>
                  </a:lnTo>
                  <a:lnTo>
                    <a:pt x="854964" y="1163574"/>
                  </a:lnTo>
                  <a:lnTo>
                    <a:pt x="855726" y="1169035"/>
                  </a:lnTo>
                  <a:lnTo>
                    <a:pt x="858774" y="1184402"/>
                  </a:lnTo>
                  <a:lnTo>
                    <a:pt x="859536" y="1190879"/>
                  </a:lnTo>
                  <a:lnTo>
                    <a:pt x="859536" y="1196086"/>
                  </a:lnTo>
                  <a:lnTo>
                    <a:pt x="858939" y="1205445"/>
                  </a:lnTo>
                  <a:lnTo>
                    <a:pt x="824992" y="1233043"/>
                  </a:lnTo>
                  <a:lnTo>
                    <a:pt x="823341" y="1233043"/>
                  </a:lnTo>
                  <a:lnTo>
                    <a:pt x="823341" y="1241552"/>
                  </a:lnTo>
                  <a:lnTo>
                    <a:pt x="826262" y="1241552"/>
                  </a:lnTo>
                  <a:lnTo>
                    <a:pt x="838492" y="1240663"/>
                  </a:lnTo>
                  <a:lnTo>
                    <a:pt x="875220" y="1214932"/>
                  </a:lnTo>
                  <a:lnTo>
                    <a:pt x="878459" y="1194054"/>
                  </a:lnTo>
                  <a:lnTo>
                    <a:pt x="878459" y="1187831"/>
                  </a:lnTo>
                  <a:lnTo>
                    <a:pt x="877570" y="1180846"/>
                  </a:lnTo>
                  <a:lnTo>
                    <a:pt x="874014" y="1165098"/>
                  </a:lnTo>
                  <a:lnTo>
                    <a:pt x="873252" y="1159764"/>
                  </a:lnTo>
                  <a:lnTo>
                    <a:pt x="873252" y="1151890"/>
                  </a:lnTo>
                  <a:lnTo>
                    <a:pt x="875030" y="1147826"/>
                  </a:lnTo>
                  <a:lnTo>
                    <a:pt x="878459" y="1144524"/>
                  </a:lnTo>
                  <a:lnTo>
                    <a:pt x="882015" y="1141349"/>
                  </a:lnTo>
                  <a:lnTo>
                    <a:pt x="887349" y="1139571"/>
                  </a:lnTo>
                  <a:lnTo>
                    <a:pt x="894461" y="1139317"/>
                  </a:lnTo>
                  <a:lnTo>
                    <a:pt x="894461" y="1130173"/>
                  </a:lnTo>
                  <a:close/>
                </a:path>
                <a:path w="1548765" h="1927860">
                  <a:moveTo>
                    <a:pt x="1127633" y="101473"/>
                  </a:moveTo>
                  <a:lnTo>
                    <a:pt x="1120521" y="101219"/>
                  </a:lnTo>
                  <a:lnTo>
                    <a:pt x="1115187" y="99568"/>
                  </a:lnTo>
                  <a:lnTo>
                    <a:pt x="1108202" y="93091"/>
                  </a:lnTo>
                  <a:lnTo>
                    <a:pt x="1106424" y="88900"/>
                  </a:lnTo>
                  <a:lnTo>
                    <a:pt x="1106424" y="81026"/>
                  </a:lnTo>
                  <a:lnTo>
                    <a:pt x="1107186" y="75819"/>
                  </a:lnTo>
                  <a:lnTo>
                    <a:pt x="1108964" y="67945"/>
                  </a:lnTo>
                  <a:lnTo>
                    <a:pt x="1110742" y="59944"/>
                  </a:lnTo>
                  <a:lnTo>
                    <a:pt x="1111631" y="52959"/>
                  </a:lnTo>
                  <a:lnTo>
                    <a:pt x="1111631" y="46736"/>
                  </a:lnTo>
                  <a:lnTo>
                    <a:pt x="1091285" y="6972"/>
                  </a:lnTo>
                  <a:lnTo>
                    <a:pt x="1059434" y="0"/>
                  </a:lnTo>
                  <a:lnTo>
                    <a:pt x="1056513" y="0"/>
                  </a:lnTo>
                  <a:lnTo>
                    <a:pt x="1056513" y="8509"/>
                  </a:lnTo>
                  <a:lnTo>
                    <a:pt x="1058164" y="8509"/>
                  </a:lnTo>
                  <a:lnTo>
                    <a:pt x="1065809" y="9042"/>
                  </a:lnTo>
                  <a:lnTo>
                    <a:pt x="1092708" y="44831"/>
                  </a:lnTo>
                  <a:lnTo>
                    <a:pt x="1092708" y="50038"/>
                  </a:lnTo>
                  <a:lnTo>
                    <a:pt x="1091946" y="56388"/>
                  </a:lnTo>
                  <a:lnTo>
                    <a:pt x="1088898" y="71755"/>
                  </a:lnTo>
                  <a:lnTo>
                    <a:pt x="1088136" y="77216"/>
                  </a:lnTo>
                  <a:lnTo>
                    <a:pt x="1088136" y="86868"/>
                  </a:lnTo>
                  <a:lnTo>
                    <a:pt x="1090041" y="92075"/>
                  </a:lnTo>
                  <a:lnTo>
                    <a:pt x="1097534" y="100076"/>
                  </a:lnTo>
                  <a:lnTo>
                    <a:pt x="1101852" y="103124"/>
                  </a:lnTo>
                  <a:lnTo>
                    <a:pt x="1107059" y="105029"/>
                  </a:lnTo>
                  <a:lnTo>
                    <a:pt x="1107059" y="107061"/>
                  </a:lnTo>
                  <a:lnTo>
                    <a:pt x="1088136" y="125349"/>
                  </a:lnTo>
                  <a:lnTo>
                    <a:pt x="1088136" y="134874"/>
                  </a:lnTo>
                  <a:lnTo>
                    <a:pt x="1088898" y="140335"/>
                  </a:lnTo>
                  <a:lnTo>
                    <a:pt x="1091946" y="155702"/>
                  </a:lnTo>
                  <a:lnTo>
                    <a:pt x="1092708" y="162179"/>
                  </a:lnTo>
                  <a:lnTo>
                    <a:pt x="1092708" y="167386"/>
                  </a:lnTo>
                  <a:lnTo>
                    <a:pt x="1092111" y="176745"/>
                  </a:lnTo>
                  <a:lnTo>
                    <a:pt x="1058164" y="204343"/>
                  </a:lnTo>
                  <a:lnTo>
                    <a:pt x="1056513" y="204343"/>
                  </a:lnTo>
                  <a:lnTo>
                    <a:pt x="1056513" y="212852"/>
                  </a:lnTo>
                  <a:lnTo>
                    <a:pt x="1059434" y="212852"/>
                  </a:lnTo>
                  <a:lnTo>
                    <a:pt x="1071664" y="211963"/>
                  </a:lnTo>
                  <a:lnTo>
                    <a:pt x="1108392" y="186232"/>
                  </a:lnTo>
                  <a:lnTo>
                    <a:pt x="1111631" y="165354"/>
                  </a:lnTo>
                  <a:lnTo>
                    <a:pt x="1111631" y="159131"/>
                  </a:lnTo>
                  <a:lnTo>
                    <a:pt x="1110742" y="152146"/>
                  </a:lnTo>
                  <a:lnTo>
                    <a:pt x="1107186" y="136398"/>
                  </a:lnTo>
                  <a:lnTo>
                    <a:pt x="1106424" y="131064"/>
                  </a:lnTo>
                  <a:lnTo>
                    <a:pt x="1106424" y="123190"/>
                  </a:lnTo>
                  <a:lnTo>
                    <a:pt x="1108202" y="119126"/>
                  </a:lnTo>
                  <a:lnTo>
                    <a:pt x="1111631" y="115824"/>
                  </a:lnTo>
                  <a:lnTo>
                    <a:pt x="1115187" y="112649"/>
                  </a:lnTo>
                  <a:lnTo>
                    <a:pt x="1120521" y="110871"/>
                  </a:lnTo>
                  <a:lnTo>
                    <a:pt x="1127633" y="110617"/>
                  </a:lnTo>
                  <a:lnTo>
                    <a:pt x="1127633" y="101473"/>
                  </a:lnTo>
                  <a:close/>
                </a:path>
                <a:path w="1548765" h="1927860">
                  <a:moveTo>
                    <a:pt x="1310513" y="1473073"/>
                  </a:moveTo>
                  <a:lnTo>
                    <a:pt x="1303401" y="1472819"/>
                  </a:lnTo>
                  <a:lnTo>
                    <a:pt x="1298067" y="1471168"/>
                  </a:lnTo>
                  <a:lnTo>
                    <a:pt x="1291082" y="1464691"/>
                  </a:lnTo>
                  <a:lnTo>
                    <a:pt x="1289304" y="1460500"/>
                  </a:lnTo>
                  <a:lnTo>
                    <a:pt x="1289304" y="1452626"/>
                  </a:lnTo>
                  <a:lnTo>
                    <a:pt x="1290066" y="1447419"/>
                  </a:lnTo>
                  <a:lnTo>
                    <a:pt x="1291844" y="1439545"/>
                  </a:lnTo>
                  <a:lnTo>
                    <a:pt x="1293622" y="1431544"/>
                  </a:lnTo>
                  <a:lnTo>
                    <a:pt x="1294511" y="1424559"/>
                  </a:lnTo>
                  <a:lnTo>
                    <a:pt x="1294511" y="1418336"/>
                  </a:lnTo>
                  <a:lnTo>
                    <a:pt x="1274165" y="1378572"/>
                  </a:lnTo>
                  <a:lnTo>
                    <a:pt x="1242314" y="1371600"/>
                  </a:lnTo>
                  <a:lnTo>
                    <a:pt x="1239393" y="1371600"/>
                  </a:lnTo>
                  <a:lnTo>
                    <a:pt x="1239393" y="1380109"/>
                  </a:lnTo>
                  <a:lnTo>
                    <a:pt x="1241044" y="1380109"/>
                  </a:lnTo>
                  <a:lnTo>
                    <a:pt x="1248689" y="1380642"/>
                  </a:lnTo>
                  <a:lnTo>
                    <a:pt x="1275588" y="1416431"/>
                  </a:lnTo>
                  <a:lnTo>
                    <a:pt x="1275588" y="1421638"/>
                  </a:lnTo>
                  <a:lnTo>
                    <a:pt x="1274826" y="1427988"/>
                  </a:lnTo>
                  <a:lnTo>
                    <a:pt x="1271778" y="1443355"/>
                  </a:lnTo>
                  <a:lnTo>
                    <a:pt x="1271016" y="1448816"/>
                  </a:lnTo>
                  <a:lnTo>
                    <a:pt x="1271016" y="1458468"/>
                  </a:lnTo>
                  <a:lnTo>
                    <a:pt x="1272921" y="1463675"/>
                  </a:lnTo>
                  <a:lnTo>
                    <a:pt x="1280414" y="1471676"/>
                  </a:lnTo>
                  <a:lnTo>
                    <a:pt x="1284732" y="1474724"/>
                  </a:lnTo>
                  <a:lnTo>
                    <a:pt x="1289939" y="1476629"/>
                  </a:lnTo>
                  <a:lnTo>
                    <a:pt x="1289939" y="1478661"/>
                  </a:lnTo>
                  <a:lnTo>
                    <a:pt x="1271016" y="1496949"/>
                  </a:lnTo>
                  <a:lnTo>
                    <a:pt x="1271016" y="1506474"/>
                  </a:lnTo>
                  <a:lnTo>
                    <a:pt x="1271778" y="1511935"/>
                  </a:lnTo>
                  <a:lnTo>
                    <a:pt x="1274826" y="1527302"/>
                  </a:lnTo>
                  <a:lnTo>
                    <a:pt x="1275588" y="1533779"/>
                  </a:lnTo>
                  <a:lnTo>
                    <a:pt x="1275588" y="1538986"/>
                  </a:lnTo>
                  <a:lnTo>
                    <a:pt x="1274991" y="1548345"/>
                  </a:lnTo>
                  <a:lnTo>
                    <a:pt x="1241044" y="1575943"/>
                  </a:lnTo>
                  <a:lnTo>
                    <a:pt x="1239393" y="1575943"/>
                  </a:lnTo>
                  <a:lnTo>
                    <a:pt x="1239393" y="1584452"/>
                  </a:lnTo>
                  <a:lnTo>
                    <a:pt x="1242314" y="1584452"/>
                  </a:lnTo>
                  <a:lnTo>
                    <a:pt x="1254544" y="1583563"/>
                  </a:lnTo>
                  <a:lnTo>
                    <a:pt x="1291272" y="1557832"/>
                  </a:lnTo>
                  <a:lnTo>
                    <a:pt x="1294511" y="1536954"/>
                  </a:lnTo>
                  <a:lnTo>
                    <a:pt x="1294511" y="1530731"/>
                  </a:lnTo>
                  <a:lnTo>
                    <a:pt x="1293622" y="1523746"/>
                  </a:lnTo>
                  <a:lnTo>
                    <a:pt x="1290066" y="1507998"/>
                  </a:lnTo>
                  <a:lnTo>
                    <a:pt x="1289304" y="1502664"/>
                  </a:lnTo>
                  <a:lnTo>
                    <a:pt x="1289304" y="1494790"/>
                  </a:lnTo>
                  <a:lnTo>
                    <a:pt x="1291082" y="1490726"/>
                  </a:lnTo>
                  <a:lnTo>
                    <a:pt x="1294511" y="1487424"/>
                  </a:lnTo>
                  <a:lnTo>
                    <a:pt x="1298067" y="1484249"/>
                  </a:lnTo>
                  <a:lnTo>
                    <a:pt x="1303401" y="1482471"/>
                  </a:lnTo>
                  <a:lnTo>
                    <a:pt x="1310513" y="1482217"/>
                  </a:lnTo>
                  <a:lnTo>
                    <a:pt x="1310513" y="1473073"/>
                  </a:lnTo>
                  <a:close/>
                </a:path>
                <a:path w="1548765" h="1927860">
                  <a:moveTo>
                    <a:pt x="1539113" y="1815973"/>
                  </a:moveTo>
                  <a:lnTo>
                    <a:pt x="1532001" y="1815719"/>
                  </a:lnTo>
                  <a:lnTo>
                    <a:pt x="1526667" y="1814068"/>
                  </a:lnTo>
                  <a:lnTo>
                    <a:pt x="1519682" y="1807591"/>
                  </a:lnTo>
                  <a:lnTo>
                    <a:pt x="1517904" y="1803400"/>
                  </a:lnTo>
                  <a:lnTo>
                    <a:pt x="1517904" y="1795526"/>
                  </a:lnTo>
                  <a:lnTo>
                    <a:pt x="1518666" y="1790319"/>
                  </a:lnTo>
                  <a:lnTo>
                    <a:pt x="1520444" y="1782445"/>
                  </a:lnTo>
                  <a:lnTo>
                    <a:pt x="1522222" y="1774444"/>
                  </a:lnTo>
                  <a:lnTo>
                    <a:pt x="1523111" y="1767459"/>
                  </a:lnTo>
                  <a:lnTo>
                    <a:pt x="1523111" y="1761236"/>
                  </a:lnTo>
                  <a:lnTo>
                    <a:pt x="1502765" y="1721472"/>
                  </a:lnTo>
                  <a:lnTo>
                    <a:pt x="1470914" y="1714500"/>
                  </a:lnTo>
                  <a:lnTo>
                    <a:pt x="1467993" y="1714500"/>
                  </a:lnTo>
                  <a:lnTo>
                    <a:pt x="1467993" y="1723009"/>
                  </a:lnTo>
                  <a:lnTo>
                    <a:pt x="1469644" y="1723009"/>
                  </a:lnTo>
                  <a:lnTo>
                    <a:pt x="1477289" y="1723542"/>
                  </a:lnTo>
                  <a:lnTo>
                    <a:pt x="1504188" y="1759331"/>
                  </a:lnTo>
                  <a:lnTo>
                    <a:pt x="1504188" y="1764538"/>
                  </a:lnTo>
                  <a:lnTo>
                    <a:pt x="1503426" y="1770888"/>
                  </a:lnTo>
                  <a:lnTo>
                    <a:pt x="1500378" y="1786255"/>
                  </a:lnTo>
                  <a:lnTo>
                    <a:pt x="1499616" y="1791716"/>
                  </a:lnTo>
                  <a:lnTo>
                    <a:pt x="1499616" y="1801368"/>
                  </a:lnTo>
                  <a:lnTo>
                    <a:pt x="1501521" y="1806575"/>
                  </a:lnTo>
                  <a:lnTo>
                    <a:pt x="1509014" y="1814576"/>
                  </a:lnTo>
                  <a:lnTo>
                    <a:pt x="1513332" y="1817624"/>
                  </a:lnTo>
                  <a:lnTo>
                    <a:pt x="1518539" y="1819529"/>
                  </a:lnTo>
                  <a:lnTo>
                    <a:pt x="1518539" y="1821561"/>
                  </a:lnTo>
                  <a:lnTo>
                    <a:pt x="1499616" y="1839849"/>
                  </a:lnTo>
                  <a:lnTo>
                    <a:pt x="1499616" y="1849374"/>
                  </a:lnTo>
                  <a:lnTo>
                    <a:pt x="1500378" y="1854835"/>
                  </a:lnTo>
                  <a:lnTo>
                    <a:pt x="1503426" y="1870202"/>
                  </a:lnTo>
                  <a:lnTo>
                    <a:pt x="1504188" y="1876679"/>
                  </a:lnTo>
                  <a:lnTo>
                    <a:pt x="1504188" y="1881886"/>
                  </a:lnTo>
                  <a:lnTo>
                    <a:pt x="1503591" y="1891245"/>
                  </a:lnTo>
                  <a:lnTo>
                    <a:pt x="1469644" y="1918843"/>
                  </a:lnTo>
                  <a:lnTo>
                    <a:pt x="1467993" y="1918843"/>
                  </a:lnTo>
                  <a:lnTo>
                    <a:pt x="1467993" y="1927352"/>
                  </a:lnTo>
                  <a:lnTo>
                    <a:pt x="1470914" y="1927352"/>
                  </a:lnTo>
                  <a:lnTo>
                    <a:pt x="1483144" y="1926463"/>
                  </a:lnTo>
                  <a:lnTo>
                    <a:pt x="1519872" y="1900732"/>
                  </a:lnTo>
                  <a:lnTo>
                    <a:pt x="1523111" y="1879854"/>
                  </a:lnTo>
                  <a:lnTo>
                    <a:pt x="1523111" y="1873631"/>
                  </a:lnTo>
                  <a:lnTo>
                    <a:pt x="1522222" y="1866646"/>
                  </a:lnTo>
                  <a:lnTo>
                    <a:pt x="1518666" y="1850898"/>
                  </a:lnTo>
                  <a:lnTo>
                    <a:pt x="1517904" y="1845564"/>
                  </a:lnTo>
                  <a:lnTo>
                    <a:pt x="1517904" y="1837690"/>
                  </a:lnTo>
                  <a:lnTo>
                    <a:pt x="1519682" y="1833626"/>
                  </a:lnTo>
                  <a:lnTo>
                    <a:pt x="1523111" y="1830324"/>
                  </a:lnTo>
                  <a:lnTo>
                    <a:pt x="1526667" y="1827149"/>
                  </a:lnTo>
                  <a:lnTo>
                    <a:pt x="1532001" y="1825371"/>
                  </a:lnTo>
                  <a:lnTo>
                    <a:pt x="1539113" y="1825117"/>
                  </a:lnTo>
                  <a:lnTo>
                    <a:pt x="1539113" y="1815973"/>
                  </a:lnTo>
                  <a:close/>
                </a:path>
                <a:path w="1548765" h="1927860">
                  <a:moveTo>
                    <a:pt x="1539113" y="444373"/>
                  </a:moveTo>
                  <a:lnTo>
                    <a:pt x="1532001" y="444119"/>
                  </a:lnTo>
                  <a:lnTo>
                    <a:pt x="1526667" y="442468"/>
                  </a:lnTo>
                  <a:lnTo>
                    <a:pt x="1519682" y="435991"/>
                  </a:lnTo>
                  <a:lnTo>
                    <a:pt x="1517904" y="431800"/>
                  </a:lnTo>
                  <a:lnTo>
                    <a:pt x="1517904" y="423926"/>
                  </a:lnTo>
                  <a:lnTo>
                    <a:pt x="1518666" y="418719"/>
                  </a:lnTo>
                  <a:lnTo>
                    <a:pt x="1520444" y="410845"/>
                  </a:lnTo>
                  <a:lnTo>
                    <a:pt x="1522222" y="402844"/>
                  </a:lnTo>
                  <a:lnTo>
                    <a:pt x="1523111" y="395859"/>
                  </a:lnTo>
                  <a:lnTo>
                    <a:pt x="1523111" y="389636"/>
                  </a:lnTo>
                  <a:lnTo>
                    <a:pt x="1502765" y="349872"/>
                  </a:lnTo>
                  <a:lnTo>
                    <a:pt x="1470914" y="342900"/>
                  </a:lnTo>
                  <a:lnTo>
                    <a:pt x="1467993" y="342900"/>
                  </a:lnTo>
                  <a:lnTo>
                    <a:pt x="1467993" y="351409"/>
                  </a:lnTo>
                  <a:lnTo>
                    <a:pt x="1469644" y="351409"/>
                  </a:lnTo>
                  <a:lnTo>
                    <a:pt x="1477289" y="351942"/>
                  </a:lnTo>
                  <a:lnTo>
                    <a:pt x="1504188" y="387731"/>
                  </a:lnTo>
                  <a:lnTo>
                    <a:pt x="1504188" y="392938"/>
                  </a:lnTo>
                  <a:lnTo>
                    <a:pt x="1503426" y="399288"/>
                  </a:lnTo>
                  <a:lnTo>
                    <a:pt x="1500378" y="414655"/>
                  </a:lnTo>
                  <a:lnTo>
                    <a:pt x="1499616" y="420116"/>
                  </a:lnTo>
                  <a:lnTo>
                    <a:pt x="1499616" y="429768"/>
                  </a:lnTo>
                  <a:lnTo>
                    <a:pt x="1501521" y="434975"/>
                  </a:lnTo>
                  <a:lnTo>
                    <a:pt x="1509014" y="442976"/>
                  </a:lnTo>
                  <a:lnTo>
                    <a:pt x="1513332" y="446024"/>
                  </a:lnTo>
                  <a:lnTo>
                    <a:pt x="1518539" y="447929"/>
                  </a:lnTo>
                  <a:lnTo>
                    <a:pt x="1518539" y="449961"/>
                  </a:lnTo>
                  <a:lnTo>
                    <a:pt x="1499616" y="468249"/>
                  </a:lnTo>
                  <a:lnTo>
                    <a:pt x="1499616" y="477774"/>
                  </a:lnTo>
                  <a:lnTo>
                    <a:pt x="1500378" y="483235"/>
                  </a:lnTo>
                  <a:lnTo>
                    <a:pt x="1503426" y="498602"/>
                  </a:lnTo>
                  <a:lnTo>
                    <a:pt x="1504188" y="505079"/>
                  </a:lnTo>
                  <a:lnTo>
                    <a:pt x="1504188" y="510286"/>
                  </a:lnTo>
                  <a:lnTo>
                    <a:pt x="1503591" y="519645"/>
                  </a:lnTo>
                  <a:lnTo>
                    <a:pt x="1469644" y="547243"/>
                  </a:lnTo>
                  <a:lnTo>
                    <a:pt x="1467993" y="547243"/>
                  </a:lnTo>
                  <a:lnTo>
                    <a:pt x="1467993" y="555752"/>
                  </a:lnTo>
                  <a:lnTo>
                    <a:pt x="1470914" y="555752"/>
                  </a:lnTo>
                  <a:lnTo>
                    <a:pt x="1483144" y="554863"/>
                  </a:lnTo>
                  <a:lnTo>
                    <a:pt x="1519872" y="529132"/>
                  </a:lnTo>
                  <a:lnTo>
                    <a:pt x="1523111" y="508254"/>
                  </a:lnTo>
                  <a:lnTo>
                    <a:pt x="1523111" y="502031"/>
                  </a:lnTo>
                  <a:lnTo>
                    <a:pt x="1522222" y="495046"/>
                  </a:lnTo>
                  <a:lnTo>
                    <a:pt x="1518666" y="479298"/>
                  </a:lnTo>
                  <a:lnTo>
                    <a:pt x="1517904" y="473964"/>
                  </a:lnTo>
                  <a:lnTo>
                    <a:pt x="1517904" y="466090"/>
                  </a:lnTo>
                  <a:lnTo>
                    <a:pt x="1519682" y="462026"/>
                  </a:lnTo>
                  <a:lnTo>
                    <a:pt x="1523111" y="458724"/>
                  </a:lnTo>
                  <a:lnTo>
                    <a:pt x="1526667" y="455549"/>
                  </a:lnTo>
                  <a:lnTo>
                    <a:pt x="1532001" y="453771"/>
                  </a:lnTo>
                  <a:lnTo>
                    <a:pt x="1539113" y="453517"/>
                  </a:lnTo>
                  <a:lnTo>
                    <a:pt x="1539113" y="444373"/>
                  </a:lnTo>
                  <a:close/>
                </a:path>
                <a:path w="1548765" h="1927860">
                  <a:moveTo>
                    <a:pt x="1548257" y="787273"/>
                  </a:moveTo>
                  <a:lnTo>
                    <a:pt x="1541145" y="787019"/>
                  </a:lnTo>
                  <a:lnTo>
                    <a:pt x="1535811" y="785368"/>
                  </a:lnTo>
                  <a:lnTo>
                    <a:pt x="1528826" y="778891"/>
                  </a:lnTo>
                  <a:lnTo>
                    <a:pt x="1527048" y="774700"/>
                  </a:lnTo>
                  <a:lnTo>
                    <a:pt x="1527048" y="766826"/>
                  </a:lnTo>
                  <a:lnTo>
                    <a:pt x="1527810" y="761619"/>
                  </a:lnTo>
                  <a:lnTo>
                    <a:pt x="1529588" y="753745"/>
                  </a:lnTo>
                  <a:lnTo>
                    <a:pt x="1531366" y="745744"/>
                  </a:lnTo>
                  <a:lnTo>
                    <a:pt x="1532255" y="738759"/>
                  </a:lnTo>
                  <a:lnTo>
                    <a:pt x="1532255" y="732536"/>
                  </a:lnTo>
                  <a:lnTo>
                    <a:pt x="1511909" y="692772"/>
                  </a:lnTo>
                  <a:lnTo>
                    <a:pt x="1480058" y="685800"/>
                  </a:lnTo>
                  <a:lnTo>
                    <a:pt x="1477137" y="685800"/>
                  </a:lnTo>
                  <a:lnTo>
                    <a:pt x="1477137" y="694309"/>
                  </a:lnTo>
                  <a:lnTo>
                    <a:pt x="1478788" y="694309"/>
                  </a:lnTo>
                  <a:lnTo>
                    <a:pt x="1486433" y="694842"/>
                  </a:lnTo>
                  <a:lnTo>
                    <a:pt x="1513205" y="730631"/>
                  </a:lnTo>
                  <a:lnTo>
                    <a:pt x="1513205" y="735838"/>
                  </a:lnTo>
                  <a:lnTo>
                    <a:pt x="1512570" y="742188"/>
                  </a:lnTo>
                  <a:lnTo>
                    <a:pt x="1509522" y="757555"/>
                  </a:lnTo>
                  <a:lnTo>
                    <a:pt x="1508760" y="763016"/>
                  </a:lnTo>
                  <a:lnTo>
                    <a:pt x="1508760" y="772668"/>
                  </a:lnTo>
                  <a:lnTo>
                    <a:pt x="1510665" y="777875"/>
                  </a:lnTo>
                  <a:lnTo>
                    <a:pt x="1518158" y="785876"/>
                  </a:lnTo>
                  <a:lnTo>
                    <a:pt x="1522476" y="788924"/>
                  </a:lnTo>
                  <a:lnTo>
                    <a:pt x="1527683" y="790829"/>
                  </a:lnTo>
                  <a:lnTo>
                    <a:pt x="1527683" y="792861"/>
                  </a:lnTo>
                  <a:lnTo>
                    <a:pt x="1508760" y="811149"/>
                  </a:lnTo>
                  <a:lnTo>
                    <a:pt x="1508760" y="820674"/>
                  </a:lnTo>
                  <a:lnTo>
                    <a:pt x="1509522" y="826135"/>
                  </a:lnTo>
                  <a:lnTo>
                    <a:pt x="1512570" y="841502"/>
                  </a:lnTo>
                  <a:lnTo>
                    <a:pt x="1513205" y="847979"/>
                  </a:lnTo>
                  <a:lnTo>
                    <a:pt x="1513205" y="853186"/>
                  </a:lnTo>
                  <a:lnTo>
                    <a:pt x="1512633" y="862545"/>
                  </a:lnTo>
                  <a:lnTo>
                    <a:pt x="1478788" y="890143"/>
                  </a:lnTo>
                  <a:lnTo>
                    <a:pt x="1477137" y="890143"/>
                  </a:lnTo>
                  <a:lnTo>
                    <a:pt x="1477137" y="898652"/>
                  </a:lnTo>
                  <a:lnTo>
                    <a:pt x="1480058" y="898652"/>
                  </a:lnTo>
                  <a:lnTo>
                    <a:pt x="1492288" y="897763"/>
                  </a:lnTo>
                  <a:lnTo>
                    <a:pt x="1529016" y="872032"/>
                  </a:lnTo>
                  <a:lnTo>
                    <a:pt x="1532255" y="851154"/>
                  </a:lnTo>
                  <a:lnTo>
                    <a:pt x="1532255" y="844931"/>
                  </a:lnTo>
                  <a:lnTo>
                    <a:pt x="1531366" y="837946"/>
                  </a:lnTo>
                  <a:lnTo>
                    <a:pt x="1527810" y="822198"/>
                  </a:lnTo>
                  <a:lnTo>
                    <a:pt x="1527048" y="816864"/>
                  </a:lnTo>
                  <a:lnTo>
                    <a:pt x="1527048" y="808990"/>
                  </a:lnTo>
                  <a:lnTo>
                    <a:pt x="1528826" y="804926"/>
                  </a:lnTo>
                  <a:lnTo>
                    <a:pt x="1532255" y="801624"/>
                  </a:lnTo>
                  <a:lnTo>
                    <a:pt x="1535811" y="798449"/>
                  </a:lnTo>
                  <a:lnTo>
                    <a:pt x="1541145" y="796671"/>
                  </a:lnTo>
                  <a:lnTo>
                    <a:pt x="1548257" y="796417"/>
                  </a:lnTo>
                  <a:lnTo>
                    <a:pt x="1548257" y="787273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6430009" y="3522517"/>
            <a:ext cx="1134745" cy="2085339"/>
          </a:xfrm>
          <a:prstGeom prst="rect">
            <a:avLst/>
          </a:prstGeom>
        </p:spPr>
        <p:txBody>
          <a:bodyPr vert="horz" wrap="square" lIns="0" tIns="81915" rIns="0" bIns="0" rtlCol="0">
            <a:spAutoFit/>
          </a:bodyPr>
          <a:lstStyle/>
          <a:p>
            <a:pPr marL="22860">
              <a:lnSpc>
                <a:spcPct val="100000"/>
              </a:lnSpc>
              <a:spcBef>
                <a:spcPts val="645"/>
              </a:spcBef>
              <a:tabLst>
                <a:tab pos="347345" algn="l"/>
              </a:tabLst>
            </a:pPr>
            <a:r>
              <a:rPr sz="1800" dirty="0">
                <a:latin typeface="Cambria Math"/>
                <a:cs typeface="Cambria Math"/>
              </a:rPr>
              <a:t>=	</a:t>
            </a:r>
            <a:r>
              <a:rPr sz="1800" spc="-15" dirty="0">
                <a:latin typeface="Cambria Math"/>
                <a:cs typeface="Cambria Math"/>
              </a:rPr>
              <a:t>𝒃</a:t>
            </a:r>
            <a:r>
              <a:rPr sz="1800" dirty="0">
                <a:latin typeface="Cambria Math"/>
                <a:cs typeface="Cambria Math"/>
              </a:rPr>
              <a:t>,</a:t>
            </a:r>
            <a:r>
              <a:rPr sz="1800" spc="-85" dirty="0">
                <a:latin typeface="Cambria Math"/>
                <a:cs typeface="Cambria Math"/>
              </a:rPr>
              <a:t> </a:t>
            </a:r>
            <a:r>
              <a:rPr sz="1800" dirty="0">
                <a:latin typeface="Cambria Math"/>
                <a:cs typeface="Cambria Math"/>
              </a:rPr>
              <a:t>𝒇</a:t>
            </a:r>
            <a:endParaRPr sz="1800">
              <a:latin typeface="Cambria Math"/>
              <a:cs typeface="Cambria Math"/>
            </a:endParaRPr>
          </a:p>
          <a:p>
            <a:pPr marL="17780">
              <a:lnSpc>
                <a:spcPct val="100000"/>
              </a:lnSpc>
              <a:spcBef>
                <a:spcPts val="540"/>
              </a:spcBef>
              <a:tabLst>
                <a:tab pos="342265" algn="l"/>
              </a:tabLst>
            </a:pPr>
            <a:r>
              <a:rPr sz="1800" dirty="0">
                <a:latin typeface="Cambria Math"/>
                <a:cs typeface="Cambria Math"/>
              </a:rPr>
              <a:t>=	𝒂,</a:t>
            </a:r>
            <a:r>
              <a:rPr sz="1800" spc="-85" dirty="0">
                <a:latin typeface="Cambria Math"/>
                <a:cs typeface="Cambria Math"/>
              </a:rPr>
              <a:t> </a:t>
            </a:r>
            <a:r>
              <a:rPr sz="1800" spc="-10" dirty="0">
                <a:latin typeface="Cambria Math"/>
                <a:cs typeface="Cambria Math"/>
              </a:rPr>
              <a:t>𝒄</a:t>
            </a:r>
            <a:r>
              <a:rPr sz="1800" dirty="0">
                <a:latin typeface="Cambria Math"/>
                <a:cs typeface="Cambria Math"/>
              </a:rPr>
              <a:t>,</a:t>
            </a:r>
            <a:r>
              <a:rPr sz="1800" spc="-85" dirty="0">
                <a:latin typeface="Cambria Math"/>
                <a:cs typeface="Cambria Math"/>
              </a:rPr>
              <a:t> </a:t>
            </a:r>
            <a:r>
              <a:rPr sz="1800" spc="-20" dirty="0">
                <a:latin typeface="Cambria Math"/>
                <a:cs typeface="Cambria Math"/>
              </a:rPr>
              <a:t>𝒆</a:t>
            </a:r>
            <a:r>
              <a:rPr sz="1800" dirty="0">
                <a:latin typeface="Cambria Math"/>
                <a:cs typeface="Cambria Math"/>
              </a:rPr>
              <a:t>,</a:t>
            </a:r>
            <a:r>
              <a:rPr sz="1800" spc="-85" dirty="0">
                <a:latin typeface="Cambria Math"/>
                <a:cs typeface="Cambria Math"/>
              </a:rPr>
              <a:t> </a:t>
            </a:r>
            <a:r>
              <a:rPr sz="1800" dirty="0">
                <a:latin typeface="Cambria Math"/>
                <a:cs typeface="Cambria Math"/>
              </a:rPr>
              <a:t>𝒇</a:t>
            </a:r>
            <a:endParaRPr sz="18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545"/>
              </a:spcBef>
              <a:tabLst>
                <a:tab pos="319405" algn="l"/>
              </a:tabLst>
            </a:pPr>
            <a:r>
              <a:rPr sz="1800" dirty="0">
                <a:latin typeface="Cambria Math"/>
                <a:cs typeface="Cambria Math"/>
              </a:rPr>
              <a:t>=	</a:t>
            </a:r>
            <a:r>
              <a:rPr sz="1800" spc="25" dirty="0">
                <a:latin typeface="Cambria Math"/>
                <a:cs typeface="Cambria Math"/>
              </a:rPr>
              <a:t>𝒃</a:t>
            </a:r>
            <a:r>
              <a:rPr sz="1800" dirty="0">
                <a:latin typeface="Cambria Math"/>
                <a:cs typeface="Cambria Math"/>
              </a:rPr>
              <a:t>,</a:t>
            </a:r>
            <a:r>
              <a:rPr sz="1800" spc="-120" dirty="0">
                <a:latin typeface="Cambria Math"/>
                <a:cs typeface="Cambria Math"/>
              </a:rPr>
              <a:t> </a:t>
            </a:r>
            <a:r>
              <a:rPr sz="1800" spc="25" dirty="0">
                <a:latin typeface="Cambria Math"/>
                <a:cs typeface="Cambria Math"/>
              </a:rPr>
              <a:t>𝒅</a:t>
            </a:r>
            <a:r>
              <a:rPr sz="1800" dirty="0">
                <a:latin typeface="Cambria Math"/>
                <a:cs typeface="Cambria Math"/>
              </a:rPr>
              <a:t>,</a:t>
            </a:r>
            <a:r>
              <a:rPr sz="1800" spc="-120" dirty="0">
                <a:latin typeface="Cambria Math"/>
                <a:cs typeface="Cambria Math"/>
              </a:rPr>
              <a:t> </a:t>
            </a:r>
            <a:r>
              <a:rPr sz="1800" spc="15" dirty="0">
                <a:latin typeface="Cambria Math"/>
                <a:cs typeface="Cambria Math"/>
              </a:rPr>
              <a:t>𝒆</a:t>
            </a:r>
            <a:r>
              <a:rPr sz="1800" dirty="0">
                <a:latin typeface="Cambria Math"/>
                <a:cs typeface="Cambria Math"/>
              </a:rPr>
              <a:t>,</a:t>
            </a:r>
            <a:r>
              <a:rPr sz="1800" spc="-80" dirty="0">
                <a:latin typeface="Cambria Math"/>
                <a:cs typeface="Cambria Math"/>
              </a:rPr>
              <a:t> </a:t>
            </a:r>
            <a:r>
              <a:rPr sz="1800" dirty="0">
                <a:latin typeface="Cambria Math"/>
                <a:cs typeface="Cambria Math"/>
              </a:rPr>
              <a:t>𝒇</a:t>
            </a:r>
            <a:endParaRPr sz="1800">
              <a:latin typeface="Cambria Math"/>
              <a:cs typeface="Cambria Math"/>
            </a:endParaRPr>
          </a:p>
          <a:p>
            <a:pPr marL="31750">
              <a:lnSpc>
                <a:spcPct val="100000"/>
              </a:lnSpc>
              <a:spcBef>
                <a:spcPts val="540"/>
              </a:spcBef>
              <a:tabLst>
                <a:tab pos="351790" algn="l"/>
              </a:tabLst>
            </a:pPr>
            <a:r>
              <a:rPr sz="1800" dirty="0">
                <a:latin typeface="Cambria Math"/>
                <a:cs typeface="Cambria Math"/>
              </a:rPr>
              <a:t>=	𝒄</a:t>
            </a:r>
            <a:endParaRPr sz="1800">
              <a:latin typeface="Cambria Math"/>
              <a:cs typeface="Cambria Math"/>
            </a:endParaRPr>
          </a:p>
          <a:p>
            <a:pPr marL="8890">
              <a:lnSpc>
                <a:spcPct val="100000"/>
              </a:lnSpc>
              <a:spcBef>
                <a:spcPts val="540"/>
              </a:spcBef>
              <a:tabLst>
                <a:tab pos="328930" algn="l"/>
              </a:tabLst>
            </a:pPr>
            <a:r>
              <a:rPr sz="1800" dirty="0">
                <a:latin typeface="Cambria Math"/>
                <a:cs typeface="Cambria Math"/>
              </a:rPr>
              <a:t>=	</a:t>
            </a:r>
            <a:r>
              <a:rPr sz="1800" spc="25" dirty="0">
                <a:latin typeface="Cambria Math"/>
                <a:cs typeface="Cambria Math"/>
              </a:rPr>
              <a:t>𝒃</a:t>
            </a:r>
            <a:r>
              <a:rPr sz="1800" dirty="0">
                <a:latin typeface="Cambria Math"/>
                <a:cs typeface="Cambria Math"/>
              </a:rPr>
              <a:t>,</a:t>
            </a:r>
            <a:r>
              <a:rPr sz="1800" spc="-120" dirty="0">
                <a:latin typeface="Cambria Math"/>
                <a:cs typeface="Cambria Math"/>
              </a:rPr>
              <a:t> </a:t>
            </a:r>
            <a:r>
              <a:rPr sz="1800" spc="25" dirty="0">
                <a:latin typeface="Cambria Math"/>
                <a:cs typeface="Cambria Math"/>
              </a:rPr>
              <a:t>𝒄</a:t>
            </a:r>
            <a:r>
              <a:rPr sz="1800" dirty="0">
                <a:latin typeface="Cambria Math"/>
                <a:cs typeface="Cambria Math"/>
              </a:rPr>
              <a:t>,</a:t>
            </a:r>
            <a:r>
              <a:rPr sz="1800" spc="-120" dirty="0">
                <a:latin typeface="Cambria Math"/>
                <a:cs typeface="Cambria Math"/>
              </a:rPr>
              <a:t> </a:t>
            </a:r>
            <a:r>
              <a:rPr sz="1800" dirty="0">
                <a:latin typeface="Cambria Math"/>
                <a:cs typeface="Cambria Math"/>
              </a:rPr>
              <a:t>𝒇</a:t>
            </a:r>
            <a:endParaRPr sz="1800">
              <a:latin typeface="Cambria Math"/>
              <a:cs typeface="Cambria Math"/>
            </a:endParaRPr>
          </a:p>
          <a:p>
            <a:pPr marL="8890">
              <a:lnSpc>
                <a:spcPct val="100000"/>
              </a:lnSpc>
              <a:spcBef>
                <a:spcPts val="545"/>
              </a:spcBef>
              <a:tabLst>
                <a:tab pos="333375" algn="l"/>
              </a:tabLst>
            </a:pPr>
            <a:r>
              <a:rPr sz="1800" dirty="0">
                <a:latin typeface="Cambria Math"/>
                <a:cs typeface="Cambria Math"/>
              </a:rPr>
              <a:t>=	𝒂,</a:t>
            </a:r>
            <a:r>
              <a:rPr sz="1800" spc="-85" dirty="0">
                <a:latin typeface="Cambria Math"/>
                <a:cs typeface="Cambria Math"/>
              </a:rPr>
              <a:t> </a:t>
            </a:r>
            <a:r>
              <a:rPr sz="1800" spc="-15" dirty="0">
                <a:latin typeface="Cambria Math"/>
                <a:cs typeface="Cambria Math"/>
              </a:rPr>
              <a:t>𝒃</a:t>
            </a:r>
            <a:r>
              <a:rPr sz="1800" dirty="0">
                <a:latin typeface="Cambria Math"/>
                <a:cs typeface="Cambria Math"/>
              </a:rPr>
              <a:t>,</a:t>
            </a:r>
            <a:r>
              <a:rPr sz="1800" spc="-85" dirty="0">
                <a:latin typeface="Cambria Math"/>
                <a:cs typeface="Cambria Math"/>
              </a:rPr>
              <a:t> </a:t>
            </a:r>
            <a:r>
              <a:rPr sz="1800" spc="-10" dirty="0">
                <a:latin typeface="Cambria Math"/>
                <a:cs typeface="Cambria Math"/>
              </a:rPr>
              <a:t>𝒄</a:t>
            </a:r>
            <a:r>
              <a:rPr sz="1800" dirty="0">
                <a:latin typeface="Cambria Math"/>
                <a:cs typeface="Cambria Math"/>
              </a:rPr>
              <a:t>,</a:t>
            </a:r>
            <a:r>
              <a:rPr sz="1800" spc="-80" dirty="0">
                <a:latin typeface="Cambria Math"/>
                <a:cs typeface="Cambria Math"/>
              </a:rPr>
              <a:t> </a:t>
            </a:r>
            <a:r>
              <a:rPr sz="1800" dirty="0">
                <a:latin typeface="Cambria Math"/>
                <a:cs typeface="Cambria Math"/>
              </a:rPr>
              <a:t>𝒆</a:t>
            </a:r>
            <a:endParaRPr sz="1800">
              <a:latin typeface="Cambria Math"/>
              <a:cs typeface="Cambria Math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6076441" y="5712929"/>
            <a:ext cx="274320" cy="212090"/>
          </a:xfrm>
          <a:custGeom>
            <a:avLst/>
            <a:gdLst/>
            <a:ahLst/>
            <a:cxnLst/>
            <a:rect l="l" t="t" r="r" b="b"/>
            <a:pathLst>
              <a:path w="274320" h="212089">
                <a:moveTo>
                  <a:pt x="206629" y="0"/>
                </a:moveTo>
                <a:lnTo>
                  <a:pt x="203581" y="8585"/>
                </a:lnTo>
                <a:lnTo>
                  <a:pt x="215866" y="13910"/>
                </a:lnTo>
                <a:lnTo>
                  <a:pt x="226425" y="21275"/>
                </a:lnTo>
                <a:lnTo>
                  <a:pt x="247816" y="55406"/>
                </a:lnTo>
                <a:lnTo>
                  <a:pt x="254888" y="104813"/>
                </a:lnTo>
                <a:lnTo>
                  <a:pt x="254103" y="123484"/>
                </a:lnTo>
                <a:lnTo>
                  <a:pt x="242316" y="169214"/>
                </a:lnTo>
                <a:lnTo>
                  <a:pt x="216009" y="197805"/>
                </a:lnTo>
                <a:lnTo>
                  <a:pt x="203962" y="203149"/>
                </a:lnTo>
                <a:lnTo>
                  <a:pt x="206629" y="211747"/>
                </a:lnTo>
                <a:lnTo>
                  <a:pt x="247098" y="187703"/>
                </a:lnTo>
                <a:lnTo>
                  <a:pt x="269827" y="143335"/>
                </a:lnTo>
                <a:lnTo>
                  <a:pt x="274193" y="105930"/>
                </a:lnTo>
                <a:lnTo>
                  <a:pt x="273097" y="86513"/>
                </a:lnTo>
                <a:lnTo>
                  <a:pt x="256667" y="37109"/>
                </a:lnTo>
                <a:lnTo>
                  <a:pt x="221984" y="5541"/>
                </a:lnTo>
                <a:lnTo>
                  <a:pt x="206629" y="0"/>
                </a:lnTo>
                <a:close/>
              </a:path>
              <a:path w="274320" h="212089">
                <a:moveTo>
                  <a:pt x="67563" y="0"/>
                </a:moveTo>
                <a:lnTo>
                  <a:pt x="27166" y="24095"/>
                </a:lnTo>
                <a:lnTo>
                  <a:pt x="4381" y="68572"/>
                </a:lnTo>
                <a:lnTo>
                  <a:pt x="0" y="105930"/>
                </a:lnTo>
                <a:lnTo>
                  <a:pt x="1093" y="125383"/>
                </a:lnTo>
                <a:lnTo>
                  <a:pt x="17399" y="174739"/>
                </a:lnTo>
                <a:lnTo>
                  <a:pt x="52153" y="206205"/>
                </a:lnTo>
                <a:lnTo>
                  <a:pt x="67563" y="211747"/>
                </a:lnTo>
                <a:lnTo>
                  <a:pt x="70231" y="203149"/>
                </a:lnTo>
                <a:lnTo>
                  <a:pt x="58183" y="197805"/>
                </a:lnTo>
                <a:lnTo>
                  <a:pt x="47767" y="190368"/>
                </a:lnTo>
                <a:lnTo>
                  <a:pt x="26376" y="155687"/>
                </a:lnTo>
                <a:lnTo>
                  <a:pt x="19304" y="104813"/>
                </a:lnTo>
                <a:lnTo>
                  <a:pt x="20089" y="86744"/>
                </a:lnTo>
                <a:lnTo>
                  <a:pt x="31877" y="42138"/>
                </a:lnTo>
                <a:lnTo>
                  <a:pt x="58398" y="13910"/>
                </a:lnTo>
                <a:lnTo>
                  <a:pt x="70612" y="8585"/>
                </a:lnTo>
                <a:lnTo>
                  <a:pt x="6756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5885688" y="3522517"/>
            <a:ext cx="942975" cy="2428240"/>
          </a:xfrm>
          <a:prstGeom prst="rect">
            <a:avLst/>
          </a:prstGeom>
        </p:spPr>
        <p:txBody>
          <a:bodyPr vert="horz" wrap="square" lIns="0" tIns="8191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645"/>
              </a:spcBef>
            </a:pPr>
            <a:r>
              <a:rPr sz="1800" dirty="0">
                <a:latin typeface="Cambria Math"/>
                <a:cs typeface="Cambria Math"/>
              </a:rPr>
              <a:t>𝑵</a:t>
            </a:r>
            <a:r>
              <a:rPr sz="1800" spc="254" dirty="0">
                <a:latin typeface="Cambria Math"/>
                <a:cs typeface="Cambria Math"/>
              </a:rPr>
              <a:t> </a:t>
            </a:r>
            <a:r>
              <a:rPr sz="1800" dirty="0">
                <a:latin typeface="Cambria Math"/>
                <a:cs typeface="Cambria Math"/>
              </a:rPr>
              <a:t>𝒂</a:t>
            </a:r>
            <a:endParaRPr sz="18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Cambria Math"/>
                <a:cs typeface="Cambria Math"/>
              </a:rPr>
              <a:t>𝑵</a:t>
            </a:r>
            <a:r>
              <a:rPr sz="1800" spc="254" dirty="0">
                <a:latin typeface="Cambria Math"/>
                <a:cs typeface="Cambria Math"/>
              </a:rPr>
              <a:t> </a:t>
            </a:r>
            <a:r>
              <a:rPr sz="1800" dirty="0">
                <a:latin typeface="Cambria Math"/>
                <a:cs typeface="Cambria Math"/>
              </a:rPr>
              <a:t>𝒃</a:t>
            </a:r>
            <a:endParaRPr sz="18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545"/>
              </a:spcBef>
            </a:pPr>
            <a:r>
              <a:rPr sz="1800" dirty="0">
                <a:latin typeface="Cambria Math"/>
                <a:cs typeface="Cambria Math"/>
              </a:rPr>
              <a:t>𝑵</a:t>
            </a:r>
            <a:r>
              <a:rPr sz="1800" spc="254" dirty="0">
                <a:latin typeface="Cambria Math"/>
                <a:cs typeface="Cambria Math"/>
              </a:rPr>
              <a:t> </a:t>
            </a:r>
            <a:r>
              <a:rPr sz="1800" dirty="0">
                <a:latin typeface="Cambria Math"/>
                <a:cs typeface="Cambria Math"/>
              </a:rPr>
              <a:t>𝒄</a:t>
            </a:r>
            <a:endParaRPr sz="18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Cambria Math"/>
                <a:cs typeface="Cambria Math"/>
              </a:rPr>
              <a:t>𝑵</a:t>
            </a:r>
            <a:r>
              <a:rPr sz="1800" spc="254" dirty="0">
                <a:latin typeface="Cambria Math"/>
                <a:cs typeface="Cambria Math"/>
              </a:rPr>
              <a:t> </a:t>
            </a:r>
            <a:r>
              <a:rPr sz="1800" dirty="0">
                <a:latin typeface="Cambria Math"/>
                <a:cs typeface="Cambria Math"/>
              </a:rPr>
              <a:t>𝒅</a:t>
            </a:r>
            <a:endParaRPr sz="18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Cambria Math"/>
                <a:cs typeface="Cambria Math"/>
              </a:rPr>
              <a:t>𝑵</a:t>
            </a:r>
            <a:r>
              <a:rPr sz="1800" spc="254" dirty="0">
                <a:latin typeface="Cambria Math"/>
                <a:cs typeface="Cambria Math"/>
              </a:rPr>
              <a:t> </a:t>
            </a:r>
            <a:r>
              <a:rPr sz="1800" dirty="0">
                <a:latin typeface="Cambria Math"/>
                <a:cs typeface="Cambria Math"/>
              </a:rPr>
              <a:t>𝒆</a:t>
            </a:r>
            <a:endParaRPr sz="18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545"/>
              </a:spcBef>
            </a:pPr>
            <a:r>
              <a:rPr sz="1800" dirty="0">
                <a:latin typeface="Cambria Math"/>
                <a:cs typeface="Cambria Math"/>
              </a:rPr>
              <a:t>𝑵</a:t>
            </a:r>
            <a:r>
              <a:rPr sz="1800" spc="254" dirty="0">
                <a:latin typeface="Cambria Math"/>
                <a:cs typeface="Cambria Math"/>
              </a:rPr>
              <a:t> </a:t>
            </a:r>
            <a:r>
              <a:rPr sz="1800" dirty="0">
                <a:latin typeface="Cambria Math"/>
                <a:cs typeface="Cambria Math"/>
              </a:rPr>
              <a:t>𝒇</a:t>
            </a:r>
            <a:endParaRPr sz="18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540"/>
              </a:spcBef>
              <a:tabLst>
                <a:tab pos="548640" algn="l"/>
              </a:tabLst>
            </a:pPr>
            <a:r>
              <a:rPr sz="1800" dirty="0">
                <a:latin typeface="Cambria Math"/>
                <a:cs typeface="Cambria Math"/>
              </a:rPr>
              <a:t>𝑵</a:t>
            </a:r>
            <a:r>
              <a:rPr sz="1800" spc="355" dirty="0">
                <a:latin typeface="Cambria Math"/>
                <a:cs typeface="Cambria Math"/>
              </a:rPr>
              <a:t> </a:t>
            </a:r>
            <a:r>
              <a:rPr sz="1800" dirty="0">
                <a:latin typeface="Cambria Math"/>
                <a:cs typeface="Cambria Math"/>
              </a:rPr>
              <a:t>𝐠	=</a:t>
            </a:r>
            <a:r>
              <a:rPr sz="1800" spc="45" dirty="0">
                <a:latin typeface="Cambria Math"/>
                <a:cs typeface="Cambria Math"/>
              </a:rPr>
              <a:t> </a:t>
            </a:r>
            <a:r>
              <a:rPr sz="1800" dirty="0">
                <a:latin typeface="Cambria Math"/>
                <a:cs typeface="Cambria Math"/>
              </a:rPr>
              <a:t>∅</a:t>
            </a:r>
            <a:endParaRPr sz="180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19200" y="225982"/>
            <a:ext cx="7037070" cy="660437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/>
              <a:t>Basic</a:t>
            </a:r>
            <a:r>
              <a:rPr spc="-55" dirty="0"/>
              <a:t> </a:t>
            </a:r>
            <a:r>
              <a:rPr dirty="0"/>
              <a:t>Graph</a:t>
            </a:r>
            <a:r>
              <a:rPr spc="-40" dirty="0"/>
              <a:t> </a:t>
            </a:r>
            <a:r>
              <a:rPr spc="-5" dirty="0"/>
              <a:t>Terminology</a:t>
            </a:r>
            <a:endParaRPr spc="10" dirty="0"/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00"/>
              </a:lnSpc>
            </a:pPr>
            <a:fld id="{81D60167-4931-47E6-BA6A-407CBD079E47}" type="slidenum">
              <a:rPr spc="15" dirty="0"/>
              <a:t>4</a:t>
            </a:fld>
            <a:endParaRPr spc="15" dirty="0"/>
          </a:p>
        </p:txBody>
      </p:sp>
      <p:sp>
        <p:nvSpPr>
          <p:cNvPr id="3" name="object 3"/>
          <p:cNvSpPr txBox="1"/>
          <p:nvPr/>
        </p:nvSpPr>
        <p:spPr>
          <a:xfrm>
            <a:off x="460044" y="1020306"/>
            <a:ext cx="8225155" cy="1772920"/>
          </a:xfrm>
          <a:prstGeom prst="rect">
            <a:avLst/>
          </a:prstGeom>
        </p:spPr>
        <p:txBody>
          <a:bodyPr vert="horz" wrap="square" lIns="0" tIns="8001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630"/>
              </a:spcBef>
            </a:pPr>
            <a:r>
              <a:rPr sz="2800" b="1" spc="5" dirty="0">
                <a:solidFill>
                  <a:srgbClr val="1F487C"/>
                </a:solidFill>
                <a:latin typeface="Times New Roman"/>
                <a:cs typeface="Times New Roman"/>
              </a:rPr>
              <a:t>Definition</a:t>
            </a:r>
            <a:r>
              <a:rPr sz="2800" b="1" spc="-140" dirty="0">
                <a:solidFill>
                  <a:srgbClr val="1F487C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1F487C"/>
                </a:solidFill>
                <a:latin typeface="Times New Roman"/>
                <a:cs typeface="Times New Roman"/>
              </a:rPr>
              <a:t>3:</a:t>
            </a:r>
            <a:endParaRPr sz="28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400"/>
              </a:lnSpc>
              <a:spcBef>
                <a:spcPts val="470"/>
              </a:spcBef>
            </a:pPr>
            <a:r>
              <a:rPr sz="2600" spc="5" dirty="0">
                <a:latin typeface="Times New Roman"/>
                <a:cs typeface="Times New Roman"/>
              </a:rPr>
              <a:t>The </a:t>
            </a:r>
            <a:r>
              <a:rPr sz="2600" b="1" spc="-10" dirty="0">
                <a:solidFill>
                  <a:srgbClr val="1F487C"/>
                </a:solidFill>
                <a:latin typeface="Times New Roman"/>
                <a:cs typeface="Times New Roman"/>
              </a:rPr>
              <a:t>degree </a:t>
            </a:r>
            <a:r>
              <a:rPr sz="2600" spc="-25" dirty="0">
                <a:latin typeface="Times New Roman"/>
                <a:cs typeface="Times New Roman"/>
              </a:rPr>
              <a:t>of </a:t>
            </a:r>
            <a:r>
              <a:rPr sz="2600" spc="-5" dirty="0">
                <a:latin typeface="Times New Roman"/>
                <a:cs typeface="Times New Roman"/>
              </a:rPr>
              <a:t>a </a:t>
            </a:r>
            <a:r>
              <a:rPr sz="2600" b="1" spc="-5" dirty="0">
                <a:solidFill>
                  <a:srgbClr val="1F487C"/>
                </a:solidFill>
                <a:latin typeface="Times New Roman"/>
                <a:cs typeface="Times New Roman"/>
              </a:rPr>
              <a:t>vertex </a:t>
            </a:r>
            <a:r>
              <a:rPr sz="2600" spc="-5" dirty="0">
                <a:latin typeface="Times New Roman"/>
                <a:cs typeface="Times New Roman"/>
              </a:rPr>
              <a:t>in an </a:t>
            </a:r>
            <a:r>
              <a:rPr sz="2600" i="1" spc="-15" dirty="0">
                <a:solidFill>
                  <a:srgbClr val="FFC000"/>
                </a:solidFill>
                <a:latin typeface="Times New Roman"/>
                <a:cs typeface="Times New Roman"/>
              </a:rPr>
              <a:t>undirected</a:t>
            </a:r>
            <a:r>
              <a:rPr sz="2600" i="1" spc="-15" dirty="0">
                <a:latin typeface="Times New Roman"/>
                <a:cs typeface="Times New Roman"/>
              </a:rPr>
              <a:t> </a:t>
            </a:r>
            <a:r>
              <a:rPr sz="2600" spc="-15" dirty="0">
                <a:latin typeface="Times New Roman"/>
                <a:cs typeface="Times New Roman"/>
              </a:rPr>
              <a:t>graph </a:t>
            </a:r>
            <a:r>
              <a:rPr sz="2600" spc="-5" dirty="0">
                <a:solidFill>
                  <a:srgbClr val="FF0000"/>
                </a:solidFill>
                <a:latin typeface="Times New Roman"/>
                <a:cs typeface="Times New Roman"/>
              </a:rPr>
              <a:t>is the </a:t>
            </a:r>
            <a:r>
              <a:rPr sz="2600" spc="-20" dirty="0">
                <a:solidFill>
                  <a:srgbClr val="FF0000"/>
                </a:solidFill>
                <a:latin typeface="Times New Roman"/>
                <a:cs typeface="Times New Roman"/>
              </a:rPr>
              <a:t>number </a:t>
            </a:r>
            <a:r>
              <a:rPr sz="2600" spc="-1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600" spc="-25" dirty="0">
                <a:solidFill>
                  <a:srgbClr val="FF0000"/>
                </a:solidFill>
                <a:latin typeface="Times New Roman"/>
                <a:cs typeface="Times New Roman"/>
              </a:rPr>
              <a:t>of</a:t>
            </a:r>
            <a:r>
              <a:rPr sz="2600" spc="-2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600" spc="-30" dirty="0">
                <a:solidFill>
                  <a:srgbClr val="FF0000"/>
                </a:solidFill>
                <a:latin typeface="Times New Roman"/>
                <a:cs typeface="Times New Roman"/>
              </a:rPr>
              <a:t>edges</a:t>
            </a:r>
            <a:r>
              <a:rPr sz="2600" spc="-2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600" spc="-10" dirty="0">
                <a:solidFill>
                  <a:srgbClr val="FF0000"/>
                </a:solidFill>
                <a:latin typeface="Times New Roman"/>
                <a:cs typeface="Times New Roman"/>
              </a:rPr>
              <a:t>incident</a:t>
            </a:r>
            <a:r>
              <a:rPr sz="2600" spc="-5" dirty="0">
                <a:solidFill>
                  <a:srgbClr val="FF0000"/>
                </a:solidFill>
                <a:latin typeface="Times New Roman"/>
                <a:cs typeface="Times New Roman"/>
              </a:rPr>
              <a:t> with</a:t>
            </a:r>
            <a:r>
              <a:rPr sz="260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600" spc="-5" dirty="0">
                <a:solidFill>
                  <a:srgbClr val="FF0000"/>
                </a:solidFill>
                <a:latin typeface="Times New Roman"/>
                <a:cs typeface="Times New Roman"/>
              </a:rPr>
              <a:t>it</a:t>
            </a:r>
            <a:r>
              <a:rPr sz="2600" spc="-5" dirty="0">
                <a:latin typeface="Times New Roman"/>
                <a:cs typeface="Times New Roman"/>
              </a:rPr>
              <a:t>,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25" dirty="0">
                <a:latin typeface="Times New Roman"/>
                <a:cs typeface="Times New Roman"/>
              </a:rPr>
              <a:t>except</a:t>
            </a:r>
            <a:r>
              <a:rPr sz="2600" spc="-2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that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a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25" dirty="0">
                <a:latin typeface="Times New Roman"/>
                <a:cs typeface="Times New Roman"/>
              </a:rPr>
              <a:t>loop</a:t>
            </a:r>
            <a:r>
              <a:rPr sz="2600" spc="-2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at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a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25" dirty="0">
                <a:latin typeface="Times New Roman"/>
                <a:cs typeface="Times New Roman"/>
              </a:rPr>
              <a:t>vertex </a:t>
            </a:r>
            <a:r>
              <a:rPr sz="2600" spc="-20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contributes</a:t>
            </a:r>
            <a:r>
              <a:rPr sz="2600" spc="315" dirty="0">
                <a:latin typeface="Times New Roman"/>
                <a:cs typeface="Times New Roman"/>
              </a:rPr>
              <a:t> </a:t>
            </a:r>
            <a:r>
              <a:rPr sz="2600" spc="-5" dirty="0">
                <a:solidFill>
                  <a:srgbClr val="92D050"/>
                </a:solidFill>
                <a:latin typeface="Times New Roman"/>
                <a:cs typeface="Times New Roman"/>
              </a:rPr>
              <a:t>twice</a:t>
            </a:r>
            <a:r>
              <a:rPr sz="2600" spc="28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to</a:t>
            </a:r>
            <a:r>
              <a:rPr sz="2600" spc="28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the</a:t>
            </a:r>
            <a:r>
              <a:rPr sz="2600" spc="280" dirty="0">
                <a:latin typeface="Times New Roman"/>
                <a:cs typeface="Times New Roman"/>
              </a:rPr>
              <a:t> </a:t>
            </a:r>
            <a:r>
              <a:rPr sz="2600" spc="-25" dirty="0">
                <a:latin typeface="Times New Roman"/>
                <a:cs typeface="Times New Roman"/>
              </a:rPr>
              <a:t>degree</a:t>
            </a:r>
            <a:r>
              <a:rPr sz="2600" spc="280" dirty="0">
                <a:latin typeface="Times New Roman"/>
                <a:cs typeface="Times New Roman"/>
              </a:rPr>
              <a:t> </a:t>
            </a:r>
            <a:r>
              <a:rPr sz="2600" spc="-25" dirty="0">
                <a:latin typeface="Times New Roman"/>
                <a:cs typeface="Times New Roman"/>
              </a:rPr>
              <a:t>of</a:t>
            </a:r>
            <a:r>
              <a:rPr sz="2600" spc="32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that</a:t>
            </a:r>
            <a:r>
              <a:rPr sz="2600" spc="350" dirty="0">
                <a:latin typeface="Times New Roman"/>
                <a:cs typeface="Times New Roman"/>
              </a:rPr>
              <a:t> </a:t>
            </a:r>
            <a:r>
              <a:rPr sz="2600" spc="-30" dirty="0">
                <a:latin typeface="Times New Roman"/>
                <a:cs typeface="Times New Roman"/>
              </a:rPr>
              <a:t>vertex.</a:t>
            </a:r>
            <a:r>
              <a:rPr sz="2600" spc="250" dirty="0">
                <a:latin typeface="Times New Roman"/>
                <a:cs typeface="Times New Roman"/>
              </a:rPr>
              <a:t> </a:t>
            </a:r>
            <a:r>
              <a:rPr sz="2600" spc="5" dirty="0">
                <a:latin typeface="Times New Roman"/>
                <a:cs typeface="Times New Roman"/>
              </a:rPr>
              <a:t>The</a:t>
            </a:r>
            <a:r>
              <a:rPr sz="2600" spc="280" dirty="0">
                <a:latin typeface="Times New Roman"/>
                <a:cs typeface="Times New Roman"/>
              </a:rPr>
              <a:t> </a:t>
            </a:r>
            <a:r>
              <a:rPr sz="2600" spc="-25" dirty="0">
                <a:latin typeface="Times New Roman"/>
                <a:cs typeface="Times New Roman"/>
              </a:rPr>
              <a:t>degree</a:t>
            </a:r>
            <a:r>
              <a:rPr sz="2600" spc="320" dirty="0">
                <a:latin typeface="Times New Roman"/>
                <a:cs typeface="Times New Roman"/>
              </a:rPr>
              <a:t> </a:t>
            </a:r>
            <a:r>
              <a:rPr sz="2600" spc="-25" dirty="0">
                <a:latin typeface="Times New Roman"/>
                <a:cs typeface="Times New Roman"/>
              </a:rPr>
              <a:t>of</a:t>
            </a:r>
            <a:endParaRPr sz="26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60044" y="2765882"/>
            <a:ext cx="4408170" cy="4210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600" spc="-5" dirty="0">
                <a:latin typeface="Times New Roman"/>
                <a:cs typeface="Times New Roman"/>
              </a:rPr>
              <a:t>the</a:t>
            </a:r>
            <a:r>
              <a:rPr sz="2600" spc="-20" dirty="0">
                <a:latin typeface="Times New Roman"/>
                <a:cs typeface="Times New Roman"/>
              </a:rPr>
              <a:t> </a:t>
            </a:r>
            <a:r>
              <a:rPr sz="2600" spc="-25" dirty="0">
                <a:latin typeface="Times New Roman"/>
                <a:cs typeface="Times New Roman"/>
              </a:rPr>
              <a:t>vertex</a:t>
            </a:r>
            <a:r>
              <a:rPr sz="2600" spc="140" dirty="0">
                <a:latin typeface="Times New Roman"/>
                <a:cs typeface="Times New Roman"/>
              </a:rPr>
              <a:t> </a:t>
            </a:r>
            <a:r>
              <a:rPr sz="2600" i="1" spc="-5" dirty="0">
                <a:latin typeface="Times New Roman"/>
                <a:cs typeface="Times New Roman"/>
              </a:rPr>
              <a:t>v </a:t>
            </a:r>
            <a:r>
              <a:rPr sz="2600" spc="-5" dirty="0">
                <a:latin typeface="Times New Roman"/>
                <a:cs typeface="Times New Roman"/>
              </a:rPr>
              <a:t>is</a:t>
            </a:r>
            <a:r>
              <a:rPr sz="2600" spc="-15" dirty="0">
                <a:latin typeface="Times New Roman"/>
                <a:cs typeface="Times New Roman"/>
              </a:rPr>
              <a:t> </a:t>
            </a:r>
            <a:r>
              <a:rPr sz="2600" spc="-20" dirty="0">
                <a:latin typeface="Times New Roman"/>
                <a:cs typeface="Times New Roman"/>
              </a:rPr>
              <a:t>denoted</a:t>
            </a:r>
            <a:r>
              <a:rPr sz="2600" spc="9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by</a:t>
            </a:r>
            <a:r>
              <a:rPr sz="2600" spc="20" dirty="0">
                <a:latin typeface="Times New Roman"/>
                <a:cs typeface="Times New Roman"/>
              </a:rPr>
              <a:t> </a:t>
            </a:r>
            <a:r>
              <a:rPr sz="2600" spc="-15" dirty="0">
                <a:latin typeface="Times New Roman"/>
                <a:cs typeface="Times New Roman"/>
              </a:rPr>
              <a:t>deg(</a:t>
            </a:r>
            <a:r>
              <a:rPr sz="2600" i="1" spc="-15" dirty="0">
                <a:latin typeface="Times New Roman"/>
                <a:cs typeface="Times New Roman"/>
              </a:rPr>
              <a:t>v</a:t>
            </a:r>
            <a:r>
              <a:rPr sz="2600" spc="-15" dirty="0">
                <a:latin typeface="Times New Roman"/>
                <a:cs typeface="Times New Roman"/>
              </a:rPr>
              <a:t>)</a:t>
            </a:r>
            <a:r>
              <a:rPr sz="2600" i="1" spc="-15" dirty="0">
                <a:latin typeface="Times New Roman"/>
                <a:cs typeface="Times New Roman"/>
              </a:rPr>
              <a:t>.</a:t>
            </a:r>
            <a:endParaRPr sz="2600">
              <a:latin typeface="Times New Roman"/>
              <a:cs typeface="Times New Roman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60044" y="3702930"/>
            <a:ext cx="4471497" cy="2086483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6016244" y="2946257"/>
            <a:ext cx="1423035" cy="3118485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sz="2400" spc="10" dirty="0">
                <a:latin typeface="Times New Roman"/>
                <a:cs typeface="Times New Roman"/>
              </a:rPr>
              <a:t>deg</a:t>
            </a:r>
            <a:r>
              <a:rPr sz="2400" spc="10" dirty="0">
                <a:latin typeface="Cambria Math"/>
                <a:cs typeface="Cambria Math"/>
              </a:rPr>
              <a:t>(𝑎)</a:t>
            </a:r>
            <a:r>
              <a:rPr sz="2400" dirty="0">
                <a:latin typeface="Cambria Math"/>
                <a:cs typeface="Cambria Math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=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2</a:t>
            </a:r>
            <a:endParaRPr sz="24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sz="2400" spc="10" dirty="0">
                <a:latin typeface="Times New Roman"/>
                <a:cs typeface="Times New Roman"/>
              </a:rPr>
              <a:t>deg</a:t>
            </a:r>
            <a:r>
              <a:rPr sz="2400" spc="10" dirty="0">
                <a:latin typeface="Cambria Math"/>
                <a:cs typeface="Cambria Math"/>
              </a:rPr>
              <a:t>(𝑏)</a:t>
            </a:r>
            <a:r>
              <a:rPr sz="2400" spc="5" dirty="0">
                <a:latin typeface="Cambria Math"/>
                <a:cs typeface="Cambria Math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=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4</a:t>
            </a:r>
            <a:endParaRPr sz="24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15"/>
              </a:spcBef>
            </a:pPr>
            <a:r>
              <a:rPr sz="2400" spc="10" dirty="0">
                <a:latin typeface="Times New Roman"/>
                <a:cs typeface="Times New Roman"/>
              </a:rPr>
              <a:t>deg</a:t>
            </a:r>
            <a:r>
              <a:rPr sz="2400" spc="10" dirty="0">
                <a:latin typeface="Cambria Math"/>
                <a:cs typeface="Cambria Math"/>
              </a:rPr>
              <a:t>(𝑐)</a:t>
            </a:r>
            <a:r>
              <a:rPr sz="2400" spc="-45" dirty="0">
                <a:latin typeface="Cambria Math"/>
                <a:cs typeface="Cambria Math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=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4</a:t>
            </a:r>
            <a:endParaRPr sz="24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10"/>
              </a:spcBef>
            </a:pPr>
            <a:r>
              <a:rPr sz="2400" spc="10" dirty="0">
                <a:latin typeface="Times New Roman"/>
                <a:cs typeface="Times New Roman"/>
              </a:rPr>
              <a:t>deg</a:t>
            </a:r>
            <a:r>
              <a:rPr sz="2400" spc="10" dirty="0">
                <a:latin typeface="Cambria Math"/>
                <a:cs typeface="Cambria Math"/>
              </a:rPr>
              <a:t>(𝑑)</a:t>
            </a:r>
            <a:r>
              <a:rPr sz="2400" spc="20" dirty="0">
                <a:latin typeface="Cambria Math"/>
                <a:cs typeface="Cambria Math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=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1</a:t>
            </a:r>
            <a:endParaRPr sz="24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sz="2400" spc="5" dirty="0">
                <a:latin typeface="Times New Roman"/>
                <a:cs typeface="Times New Roman"/>
              </a:rPr>
              <a:t>deg</a:t>
            </a:r>
            <a:r>
              <a:rPr sz="2400" spc="5" dirty="0">
                <a:latin typeface="Cambria Math"/>
                <a:cs typeface="Cambria Math"/>
              </a:rPr>
              <a:t>(𝑒)</a:t>
            </a:r>
            <a:r>
              <a:rPr sz="2400" spc="-15" dirty="0">
                <a:latin typeface="Cambria Math"/>
                <a:cs typeface="Cambria Math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=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3</a:t>
            </a:r>
            <a:endParaRPr sz="24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15"/>
              </a:spcBef>
            </a:pPr>
            <a:r>
              <a:rPr sz="2400" spc="10" dirty="0">
                <a:latin typeface="Times New Roman"/>
                <a:cs typeface="Times New Roman"/>
              </a:rPr>
              <a:t>deg</a:t>
            </a:r>
            <a:r>
              <a:rPr sz="2400" spc="10" dirty="0">
                <a:latin typeface="Cambria Math"/>
                <a:cs typeface="Cambria Math"/>
              </a:rPr>
              <a:t>(𝑓)</a:t>
            </a:r>
            <a:r>
              <a:rPr sz="2400" spc="405" dirty="0">
                <a:latin typeface="Cambria Math"/>
                <a:cs typeface="Cambria Math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=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4</a:t>
            </a:r>
            <a:endParaRPr sz="24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15"/>
              </a:spcBef>
            </a:pPr>
            <a:r>
              <a:rPr sz="2400" spc="-5" dirty="0">
                <a:latin typeface="Times New Roman"/>
                <a:cs typeface="Times New Roman"/>
              </a:rPr>
              <a:t>deg</a:t>
            </a:r>
            <a:r>
              <a:rPr sz="2400" spc="-5" dirty="0">
                <a:latin typeface="Cambria Math"/>
                <a:cs typeface="Cambria Math"/>
              </a:rPr>
              <a:t>(g)</a:t>
            </a:r>
            <a:r>
              <a:rPr sz="2400" spc="-40" dirty="0">
                <a:latin typeface="Cambria Math"/>
                <a:cs typeface="Cambria Math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=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0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5408676" y="2921507"/>
            <a:ext cx="0" cy="3022600"/>
          </a:xfrm>
          <a:custGeom>
            <a:avLst/>
            <a:gdLst/>
            <a:ahLst/>
            <a:cxnLst/>
            <a:rect l="l" t="t" r="r" b="b"/>
            <a:pathLst>
              <a:path h="3022600">
                <a:moveTo>
                  <a:pt x="0" y="0"/>
                </a:moveTo>
                <a:lnTo>
                  <a:pt x="0" y="3022015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53465" y="359869"/>
            <a:ext cx="7037070" cy="660437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/>
              <a:t>Basic</a:t>
            </a:r>
            <a:r>
              <a:rPr spc="-55" dirty="0"/>
              <a:t> </a:t>
            </a:r>
            <a:r>
              <a:rPr dirty="0"/>
              <a:t>Graph</a:t>
            </a:r>
            <a:r>
              <a:rPr spc="-40" dirty="0"/>
              <a:t> </a:t>
            </a:r>
            <a:r>
              <a:rPr spc="-5" dirty="0"/>
              <a:t>Terminology</a:t>
            </a:r>
            <a:r>
              <a:rPr spc="-25" dirty="0"/>
              <a:t> </a:t>
            </a:r>
            <a:endParaRPr spc="10" dirty="0"/>
          </a:p>
        </p:txBody>
      </p:sp>
      <p:sp>
        <p:nvSpPr>
          <p:cNvPr id="11" name="object 11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00"/>
              </a:lnSpc>
            </a:pPr>
            <a:fld id="{81D60167-4931-47E6-BA6A-407CBD079E47}" type="slidenum">
              <a:rPr spc="15" dirty="0"/>
              <a:t>5</a:t>
            </a:fld>
            <a:endParaRPr spc="15" dirty="0"/>
          </a:p>
        </p:txBody>
      </p:sp>
      <p:sp>
        <p:nvSpPr>
          <p:cNvPr id="3" name="object 3"/>
          <p:cNvSpPr txBox="1"/>
          <p:nvPr/>
        </p:nvSpPr>
        <p:spPr>
          <a:xfrm>
            <a:off x="460044" y="1020306"/>
            <a:ext cx="8228965" cy="1374775"/>
          </a:xfrm>
          <a:prstGeom prst="rect">
            <a:avLst/>
          </a:prstGeom>
        </p:spPr>
        <p:txBody>
          <a:bodyPr vert="horz" wrap="square" lIns="0" tIns="800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30"/>
              </a:spcBef>
            </a:pPr>
            <a:r>
              <a:rPr sz="2800" b="1" dirty="0">
                <a:solidFill>
                  <a:srgbClr val="1F487C"/>
                </a:solidFill>
                <a:latin typeface="Times New Roman"/>
                <a:cs typeface="Times New Roman"/>
              </a:rPr>
              <a:t>Isolated:</a:t>
            </a:r>
            <a:endParaRPr sz="2800">
              <a:latin typeface="Times New Roman"/>
              <a:cs typeface="Times New Roman"/>
            </a:endParaRPr>
          </a:p>
          <a:p>
            <a:pPr marL="12700" marR="5080">
              <a:lnSpc>
                <a:spcPct val="100400"/>
              </a:lnSpc>
              <a:spcBef>
                <a:spcPts val="470"/>
              </a:spcBef>
              <a:tabLst>
                <a:tab pos="4582160" algn="l"/>
              </a:tabLst>
            </a:pPr>
            <a:r>
              <a:rPr sz="2600" spc="-5" dirty="0">
                <a:latin typeface="Times New Roman"/>
                <a:cs typeface="Times New Roman"/>
              </a:rPr>
              <a:t>A</a:t>
            </a:r>
            <a:r>
              <a:rPr sz="2600" spc="140" dirty="0">
                <a:latin typeface="Times New Roman"/>
                <a:cs typeface="Times New Roman"/>
              </a:rPr>
              <a:t> </a:t>
            </a:r>
            <a:r>
              <a:rPr sz="2600" spc="-25" dirty="0">
                <a:latin typeface="Times New Roman"/>
                <a:cs typeface="Times New Roman"/>
              </a:rPr>
              <a:t>vertex</a:t>
            </a:r>
            <a:r>
              <a:rPr sz="2600" spc="290" dirty="0">
                <a:latin typeface="Times New Roman"/>
                <a:cs typeface="Times New Roman"/>
              </a:rPr>
              <a:t> </a:t>
            </a:r>
            <a:r>
              <a:rPr sz="2600" spc="-25" dirty="0">
                <a:latin typeface="Times New Roman"/>
                <a:cs typeface="Times New Roman"/>
              </a:rPr>
              <a:t>of</a:t>
            </a:r>
            <a:r>
              <a:rPr sz="2600" spc="325" dirty="0">
                <a:latin typeface="Times New Roman"/>
                <a:cs typeface="Times New Roman"/>
              </a:rPr>
              <a:t> </a:t>
            </a:r>
            <a:r>
              <a:rPr sz="2600" spc="-25" dirty="0">
                <a:latin typeface="Times New Roman"/>
                <a:cs typeface="Times New Roman"/>
              </a:rPr>
              <a:t>degree</a:t>
            </a:r>
            <a:r>
              <a:rPr sz="2600" spc="254" dirty="0">
                <a:latin typeface="Times New Roman"/>
                <a:cs typeface="Times New Roman"/>
              </a:rPr>
              <a:t> </a:t>
            </a:r>
            <a:r>
              <a:rPr sz="2600" spc="-15" dirty="0">
                <a:latin typeface="Times New Roman"/>
                <a:cs typeface="Times New Roman"/>
              </a:rPr>
              <a:t>zero</a:t>
            </a:r>
            <a:r>
              <a:rPr sz="2600" spc="29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is</a:t>
            </a:r>
            <a:r>
              <a:rPr sz="2600" spc="325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called	</a:t>
            </a:r>
            <a:r>
              <a:rPr sz="2600" b="1" spc="-5" dirty="0">
                <a:solidFill>
                  <a:srgbClr val="1F487C"/>
                </a:solidFill>
                <a:latin typeface="Times New Roman"/>
                <a:cs typeface="Times New Roman"/>
              </a:rPr>
              <a:t>isolated</a:t>
            </a:r>
            <a:r>
              <a:rPr sz="2600" spc="-5" dirty="0">
                <a:latin typeface="Times New Roman"/>
                <a:cs typeface="Times New Roman"/>
              </a:rPr>
              <a:t>. </a:t>
            </a:r>
            <a:r>
              <a:rPr sz="2600" spc="-20" dirty="0">
                <a:latin typeface="Times New Roman"/>
                <a:cs typeface="Times New Roman"/>
              </a:rPr>
              <a:t>It</a:t>
            </a:r>
            <a:r>
              <a:rPr sz="2600" spc="-15" dirty="0">
                <a:latin typeface="Times New Roman"/>
                <a:cs typeface="Times New Roman"/>
              </a:rPr>
              <a:t> follows</a:t>
            </a:r>
            <a:r>
              <a:rPr sz="2600" spc="-1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that an </a:t>
            </a:r>
            <a:r>
              <a:rPr sz="2600" spc="-640" dirty="0">
                <a:latin typeface="Times New Roman"/>
                <a:cs typeface="Times New Roman"/>
              </a:rPr>
              <a:t> </a:t>
            </a:r>
            <a:r>
              <a:rPr sz="2600" spc="-15" dirty="0">
                <a:latin typeface="Times New Roman"/>
                <a:cs typeface="Times New Roman"/>
              </a:rPr>
              <a:t>isolated</a:t>
            </a:r>
            <a:r>
              <a:rPr sz="2600" spc="100" dirty="0">
                <a:latin typeface="Times New Roman"/>
                <a:cs typeface="Times New Roman"/>
              </a:rPr>
              <a:t> </a:t>
            </a:r>
            <a:r>
              <a:rPr sz="2600" spc="-25" dirty="0">
                <a:latin typeface="Times New Roman"/>
                <a:cs typeface="Times New Roman"/>
              </a:rPr>
              <a:t>vertex</a:t>
            </a:r>
            <a:r>
              <a:rPr sz="2600" spc="10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is </a:t>
            </a:r>
            <a:r>
              <a:rPr sz="2600" spc="-20" dirty="0">
                <a:latin typeface="Times New Roman"/>
                <a:cs typeface="Times New Roman"/>
              </a:rPr>
              <a:t>not</a:t>
            </a:r>
            <a:r>
              <a:rPr sz="2600" spc="6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adjacent to</a:t>
            </a:r>
            <a:r>
              <a:rPr sz="2600" spc="-1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any</a:t>
            </a:r>
            <a:r>
              <a:rPr sz="2600" spc="25" dirty="0">
                <a:latin typeface="Times New Roman"/>
                <a:cs typeface="Times New Roman"/>
              </a:rPr>
              <a:t> </a:t>
            </a:r>
            <a:r>
              <a:rPr sz="2600" spc="-30" dirty="0">
                <a:latin typeface="Times New Roman"/>
                <a:cs typeface="Times New Roman"/>
              </a:rPr>
              <a:t>vertex.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60044" y="2765882"/>
            <a:ext cx="2646680" cy="4210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600" spc="-65" dirty="0">
                <a:latin typeface="Times New Roman"/>
                <a:cs typeface="Times New Roman"/>
              </a:rPr>
              <a:t>Vertex</a:t>
            </a:r>
            <a:r>
              <a:rPr sz="2600" spc="4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Cambria Math"/>
                <a:cs typeface="Cambria Math"/>
              </a:rPr>
              <a:t>g</a:t>
            </a:r>
            <a:r>
              <a:rPr sz="2600" spc="65" dirty="0">
                <a:latin typeface="Cambria Math"/>
                <a:cs typeface="Cambria Math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is</a:t>
            </a:r>
            <a:r>
              <a:rPr sz="2600" spc="10" dirty="0">
                <a:latin typeface="Times New Roman"/>
                <a:cs typeface="Times New Roman"/>
              </a:rPr>
              <a:t> </a:t>
            </a:r>
            <a:r>
              <a:rPr sz="2600" b="1" i="1" spc="-5" dirty="0">
                <a:latin typeface="Times New Roman"/>
                <a:cs typeface="Times New Roman"/>
              </a:rPr>
              <a:t>isolated</a:t>
            </a:r>
            <a:r>
              <a:rPr sz="2600" spc="-5" dirty="0">
                <a:latin typeface="Times New Roman"/>
                <a:cs typeface="Times New Roman"/>
              </a:rPr>
              <a:t>.</a:t>
            </a:r>
            <a:endParaRPr sz="2600">
              <a:latin typeface="Times New Roman"/>
              <a:cs typeface="Times New Roman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60216" y="3706301"/>
            <a:ext cx="4471497" cy="2086483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6016244" y="2946257"/>
            <a:ext cx="1423035" cy="2674620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sz="2400" spc="10" dirty="0">
                <a:latin typeface="Times New Roman"/>
                <a:cs typeface="Times New Roman"/>
              </a:rPr>
              <a:t>deg</a:t>
            </a:r>
            <a:r>
              <a:rPr sz="2400" spc="10" dirty="0">
                <a:latin typeface="Cambria Math"/>
                <a:cs typeface="Cambria Math"/>
              </a:rPr>
              <a:t>(𝑎)</a:t>
            </a:r>
            <a:r>
              <a:rPr sz="2400" dirty="0">
                <a:latin typeface="Cambria Math"/>
                <a:cs typeface="Cambria Math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=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2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sz="2400" spc="10" dirty="0">
                <a:latin typeface="Times New Roman"/>
                <a:cs typeface="Times New Roman"/>
              </a:rPr>
              <a:t>deg</a:t>
            </a:r>
            <a:r>
              <a:rPr sz="2400" spc="10" dirty="0">
                <a:latin typeface="Cambria Math"/>
                <a:cs typeface="Cambria Math"/>
              </a:rPr>
              <a:t>(𝑏)</a:t>
            </a:r>
            <a:r>
              <a:rPr sz="2400" spc="5" dirty="0">
                <a:latin typeface="Cambria Math"/>
                <a:cs typeface="Cambria Math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=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4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15"/>
              </a:spcBef>
            </a:pPr>
            <a:r>
              <a:rPr sz="2400" spc="10" dirty="0">
                <a:latin typeface="Times New Roman"/>
                <a:cs typeface="Times New Roman"/>
              </a:rPr>
              <a:t>deg</a:t>
            </a:r>
            <a:r>
              <a:rPr sz="2400" spc="10" dirty="0">
                <a:latin typeface="Cambria Math"/>
                <a:cs typeface="Cambria Math"/>
              </a:rPr>
              <a:t>(𝑐)</a:t>
            </a:r>
            <a:r>
              <a:rPr sz="2400" spc="-45" dirty="0">
                <a:latin typeface="Cambria Math"/>
                <a:cs typeface="Cambria Math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=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4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10"/>
              </a:spcBef>
            </a:pPr>
            <a:r>
              <a:rPr sz="2400" spc="10" dirty="0">
                <a:latin typeface="Times New Roman"/>
                <a:cs typeface="Times New Roman"/>
              </a:rPr>
              <a:t>deg</a:t>
            </a:r>
            <a:r>
              <a:rPr sz="2400" spc="10" dirty="0">
                <a:latin typeface="Cambria Math"/>
                <a:cs typeface="Cambria Math"/>
              </a:rPr>
              <a:t>(𝑑)</a:t>
            </a:r>
            <a:r>
              <a:rPr sz="2400" spc="20" dirty="0">
                <a:latin typeface="Cambria Math"/>
                <a:cs typeface="Cambria Math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=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1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sz="2400" spc="5" dirty="0">
                <a:latin typeface="Times New Roman"/>
                <a:cs typeface="Times New Roman"/>
              </a:rPr>
              <a:t>deg</a:t>
            </a:r>
            <a:r>
              <a:rPr sz="2400" spc="5" dirty="0">
                <a:latin typeface="Cambria Math"/>
                <a:cs typeface="Cambria Math"/>
              </a:rPr>
              <a:t>(𝑒)</a:t>
            </a:r>
            <a:r>
              <a:rPr sz="2400" spc="-15" dirty="0">
                <a:latin typeface="Cambria Math"/>
                <a:cs typeface="Cambria Math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=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3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15"/>
              </a:spcBef>
            </a:pPr>
            <a:r>
              <a:rPr sz="2400" spc="10" dirty="0">
                <a:latin typeface="Times New Roman"/>
                <a:cs typeface="Times New Roman"/>
              </a:rPr>
              <a:t>deg</a:t>
            </a:r>
            <a:r>
              <a:rPr sz="2400" spc="10" dirty="0">
                <a:latin typeface="Cambria Math"/>
                <a:cs typeface="Cambria Math"/>
              </a:rPr>
              <a:t>(𝑓)</a:t>
            </a:r>
            <a:r>
              <a:rPr sz="2400" spc="405" dirty="0">
                <a:latin typeface="Cambria Math"/>
                <a:cs typeface="Cambria Math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=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4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925311" y="5678423"/>
            <a:ext cx="1595755" cy="452755"/>
          </a:xfrm>
          <a:prstGeom prst="rect">
            <a:avLst/>
          </a:prstGeom>
          <a:ln w="25400">
            <a:solidFill>
              <a:srgbClr val="C0504D"/>
            </a:solidFill>
          </a:ln>
        </p:spPr>
        <p:txBody>
          <a:bodyPr vert="horz" wrap="square" lIns="0" tIns="6985" rIns="0" bIns="0" rtlCol="0">
            <a:spAutoFit/>
          </a:bodyPr>
          <a:lstStyle/>
          <a:p>
            <a:pPr marL="103505">
              <a:lnSpc>
                <a:spcPct val="100000"/>
              </a:lnSpc>
              <a:spcBef>
                <a:spcPts val="55"/>
              </a:spcBef>
            </a:pPr>
            <a:r>
              <a:rPr sz="2400" spc="-5" dirty="0">
                <a:latin typeface="Times New Roman"/>
                <a:cs typeface="Times New Roman"/>
              </a:rPr>
              <a:t>deg</a:t>
            </a:r>
            <a:r>
              <a:rPr sz="2400" spc="-5" dirty="0">
                <a:latin typeface="Cambria Math"/>
                <a:cs typeface="Cambria Math"/>
              </a:rPr>
              <a:t>(g)</a:t>
            </a:r>
            <a:r>
              <a:rPr sz="2400" spc="-40" dirty="0">
                <a:latin typeface="Cambria Math"/>
                <a:cs typeface="Cambria Math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=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0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5408676" y="2921507"/>
            <a:ext cx="0" cy="3022600"/>
          </a:xfrm>
          <a:custGeom>
            <a:avLst/>
            <a:gdLst/>
            <a:ahLst/>
            <a:cxnLst/>
            <a:rect l="l" t="t" r="r" b="b"/>
            <a:pathLst>
              <a:path h="3022600">
                <a:moveTo>
                  <a:pt x="0" y="0"/>
                </a:moveTo>
                <a:lnTo>
                  <a:pt x="0" y="3022015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2000" y="210086"/>
            <a:ext cx="6929119" cy="660437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/>
              <a:t>Basic</a:t>
            </a:r>
            <a:r>
              <a:rPr spc="-55" dirty="0"/>
              <a:t> </a:t>
            </a:r>
            <a:r>
              <a:rPr dirty="0"/>
              <a:t>Graph</a:t>
            </a:r>
            <a:r>
              <a:rPr spc="-45" dirty="0"/>
              <a:t> </a:t>
            </a:r>
            <a:r>
              <a:rPr spc="-5" dirty="0"/>
              <a:t>Terminology</a:t>
            </a:r>
            <a:endParaRPr spc="5" dirty="0"/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00"/>
              </a:lnSpc>
            </a:pPr>
            <a:fld id="{81D60167-4931-47E6-BA6A-407CBD079E47}" type="slidenum">
              <a:rPr spc="15" dirty="0"/>
              <a:t>6</a:t>
            </a:fld>
            <a:endParaRPr spc="15" dirty="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60216" y="3706301"/>
            <a:ext cx="4471497" cy="2086483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460044" y="1020306"/>
            <a:ext cx="6929120" cy="3274060"/>
          </a:xfrm>
          <a:prstGeom prst="rect">
            <a:avLst/>
          </a:prstGeom>
        </p:spPr>
        <p:txBody>
          <a:bodyPr vert="horz" wrap="square" lIns="0" tIns="800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30"/>
              </a:spcBef>
            </a:pPr>
            <a:r>
              <a:rPr sz="2800" b="1" spc="-5" dirty="0">
                <a:solidFill>
                  <a:srgbClr val="1F487C"/>
                </a:solidFill>
                <a:latin typeface="Times New Roman"/>
                <a:cs typeface="Times New Roman"/>
              </a:rPr>
              <a:t>Pendant: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sz="2600" spc="-5" dirty="0">
                <a:latin typeface="Times New Roman"/>
                <a:cs typeface="Times New Roman"/>
              </a:rPr>
              <a:t>A</a:t>
            </a:r>
            <a:r>
              <a:rPr sz="2600" spc="-155" dirty="0">
                <a:latin typeface="Times New Roman"/>
                <a:cs typeface="Times New Roman"/>
              </a:rPr>
              <a:t> </a:t>
            </a:r>
            <a:r>
              <a:rPr sz="2600" spc="-25" dirty="0">
                <a:latin typeface="Times New Roman"/>
                <a:cs typeface="Times New Roman"/>
              </a:rPr>
              <a:t>vertex</a:t>
            </a:r>
            <a:r>
              <a:rPr sz="2600" spc="10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is</a:t>
            </a:r>
            <a:r>
              <a:rPr sz="2600" spc="40" dirty="0">
                <a:latin typeface="Times New Roman"/>
                <a:cs typeface="Times New Roman"/>
              </a:rPr>
              <a:t> </a:t>
            </a:r>
            <a:r>
              <a:rPr sz="2600" b="1" spc="-5" dirty="0">
                <a:solidFill>
                  <a:srgbClr val="1F487C"/>
                </a:solidFill>
                <a:latin typeface="Times New Roman"/>
                <a:cs typeface="Times New Roman"/>
              </a:rPr>
              <a:t>pendant</a:t>
            </a:r>
            <a:r>
              <a:rPr sz="2600" b="1" spc="25" dirty="0">
                <a:solidFill>
                  <a:srgbClr val="1F487C"/>
                </a:solidFill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if and </a:t>
            </a:r>
            <a:r>
              <a:rPr sz="2600" spc="-15" dirty="0">
                <a:latin typeface="Times New Roman"/>
                <a:cs typeface="Times New Roman"/>
              </a:rPr>
              <a:t>only</a:t>
            </a:r>
            <a:r>
              <a:rPr sz="2600" spc="7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if it</a:t>
            </a:r>
            <a:r>
              <a:rPr sz="2600" spc="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has</a:t>
            </a:r>
            <a:r>
              <a:rPr sz="2600" spc="35" dirty="0">
                <a:latin typeface="Times New Roman"/>
                <a:cs typeface="Times New Roman"/>
              </a:rPr>
              <a:t> </a:t>
            </a:r>
            <a:r>
              <a:rPr sz="2600" spc="-20" dirty="0">
                <a:latin typeface="Times New Roman"/>
                <a:cs typeface="Times New Roman"/>
              </a:rPr>
              <a:t>degree</a:t>
            </a:r>
            <a:r>
              <a:rPr sz="2600" spc="65" dirty="0">
                <a:latin typeface="Times New Roman"/>
                <a:cs typeface="Times New Roman"/>
              </a:rPr>
              <a:t> </a:t>
            </a:r>
            <a:r>
              <a:rPr sz="2600" i="1" spc="-5" dirty="0">
                <a:latin typeface="Times New Roman"/>
                <a:cs typeface="Times New Roman"/>
              </a:rPr>
              <a:t>one</a:t>
            </a:r>
            <a:r>
              <a:rPr sz="2600" spc="-5" dirty="0">
                <a:latin typeface="Times New Roman"/>
                <a:cs typeface="Times New Roman"/>
              </a:rPr>
              <a:t>.</a:t>
            </a:r>
            <a:endParaRPr sz="2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7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600" spc="-65" dirty="0">
                <a:latin typeface="Times New Roman"/>
                <a:cs typeface="Times New Roman"/>
              </a:rPr>
              <a:t>Vertex</a:t>
            </a:r>
            <a:r>
              <a:rPr sz="2600" spc="5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Cambria Math"/>
                <a:cs typeface="Cambria Math"/>
              </a:rPr>
              <a:t>𝑑</a:t>
            </a:r>
            <a:r>
              <a:rPr sz="2600" spc="135" dirty="0">
                <a:latin typeface="Cambria Math"/>
                <a:cs typeface="Cambria Math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is</a:t>
            </a:r>
            <a:r>
              <a:rPr sz="2600" spc="10" dirty="0">
                <a:latin typeface="Times New Roman"/>
                <a:cs typeface="Times New Roman"/>
              </a:rPr>
              <a:t> </a:t>
            </a:r>
            <a:r>
              <a:rPr sz="2600" b="1" i="1" spc="-5" dirty="0">
                <a:latin typeface="Times New Roman"/>
                <a:cs typeface="Times New Roman"/>
              </a:rPr>
              <a:t>pendant</a:t>
            </a:r>
            <a:r>
              <a:rPr sz="2600" spc="-5" dirty="0">
                <a:latin typeface="Times New Roman"/>
                <a:cs typeface="Times New Roman"/>
              </a:rPr>
              <a:t>.</a:t>
            </a:r>
            <a:endParaRPr sz="2600">
              <a:latin typeface="Times New Roman"/>
              <a:cs typeface="Times New Roman"/>
            </a:endParaRPr>
          </a:p>
          <a:p>
            <a:pPr marR="5080" algn="r">
              <a:lnSpc>
                <a:spcPct val="100000"/>
              </a:lnSpc>
              <a:spcBef>
                <a:spcPts val="1980"/>
              </a:spcBef>
            </a:pPr>
            <a:r>
              <a:rPr sz="2400" spc="10" dirty="0">
                <a:latin typeface="Times New Roman"/>
                <a:cs typeface="Times New Roman"/>
              </a:rPr>
              <a:t>deg</a:t>
            </a:r>
            <a:r>
              <a:rPr sz="2400" spc="10" dirty="0">
                <a:latin typeface="Cambria Math"/>
                <a:cs typeface="Cambria Math"/>
              </a:rPr>
              <a:t>(𝑎)</a:t>
            </a:r>
            <a:r>
              <a:rPr sz="2400" dirty="0">
                <a:latin typeface="Cambria Math"/>
                <a:cs typeface="Cambria Math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=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2</a:t>
            </a:r>
            <a:endParaRPr sz="2400">
              <a:latin typeface="Times New Roman"/>
              <a:cs typeface="Times New Roman"/>
            </a:endParaRPr>
          </a:p>
          <a:p>
            <a:pPr marR="9525" algn="r">
              <a:lnSpc>
                <a:spcPct val="100000"/>
              </a:lnSpc>
              <a:spcBef>
                <a:spcPts val="580"/>
              </a:spcBef>
            </a:pPr>
            <a:r>
              <a:rPr sz="2400" spc="10" dirty="0">
                <a:latin typeface="Times New Roman"/>
                <a:cs typeface="Times New Roman"/>
              </a:rPr>
              <a:t>deg</a:t>
            </a:r>
            <a:r>
              <a:rPr sz="2400" spc="10" dirty="0">
                <a:latin typeface="Cambria Math"/>
                <a:cs typeface="Cambria Math"/>
              </a:rPr>
              <a:t>(𝑏)</a:t>
            </a:r>
            <a:r>
              <a:rPr sz="2400" spc="5" dirty="0">
                <a:latin typeface="Cambria Math"/>
                <a:cs typeface="Cambria Math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=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4</a:t>
            </a:r>
            <a:endParaRPr sz="2400">
              <a:latin typeface="Times New Roman"/>
              <a:cs typeface="Times New Roman"/>
            </a:endParaRPr>
          </a:p>
          <a:p>
            <a:pPr marR="41275" algn="r">
              <a:lnSpc>
                <a:spcPct val="100000"/>
              </a:lnSpc>
              <a:spcBef>
                <a:spcPts val="615"/>
              </a:spcBef>
            </a:pPr>
            <a:r>
              <a:rPr sz="2400" spc="10" dirty="0">
                <a:latin typeface="Times New Roman"/>
                <a:cs typeface="Times New Roman"/>
              </a:rPr>
              <a:t>deg</a:t>
            </a:r>
            <a:r>
              <a:rPr sz="2400" spc="10" dirty="0">
                <a:latin typeface="Cambria Math"/>
                <a:cs typeface="Cambria Math"/>
              </a:rPr>
              <a:t>(𝑐)</a:t>
            </a:r>
            <a:r>
              <a:rPr sz="2400" spc="-45" dirty="0">
                <a:latin typeface="Cambria Math"/>
                <a:cs typeface="Cambria Math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=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4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925311" y="4347971"/>
            <a:ext cx="1595755" cy="457200"/>
          </a:xfrm>
          <a:prstGeom prst="rect">
            <a:avLst/>
          </a:prstGeom>
          <a:ln w="25400">
            <a:solidFill>
              <a:srgbClr val="C0504D"/>
            </a:solidFill>
          </a:ln>
        </p:spPr>
        <p:txBody>
          <a:bodyPr vert="horz" wrap="square" lIns="0" tIns="10795" rIns="0" bIns="0" rtlCol="0">
            <a:spAutoFit/>
          </a:bodyPr>
          <a:lstStyle/>
          <a:p>
            <a:pPr marL="103505">
              <a:lnSpc>
                <a:spcPct val="100000"/>
              </a:lnSpc>
              <a:spcBef>
                <a:spcPts val="85"/>
              </a:spcBef>
            </a:pPr>
            <a:r>
              <a:rPr sz="2400" spc="10" dirty="0">
                <a:latin typeface="Times New Roman"/>
                <a:cs typeface="Times New Roman"/>
              </a:rPr>
              <a:t>deg</a:t>
            </a:r>
            <a:r>
              <a:rPr sz="2400" spc="10" dirty="0">
                <a:latin typeface="Cambria Math"/>
                <a:cs typeface="Cambria Math"/>
              </a:rPr>
              <a:t>(𝑑)</a:t>
            </a:r>
            <a:r>
              <a:rPr sz="2400" spc="25" dirty="0">
                <a:latin typeface="Cambria Math"/>
                <a:cs typeface="Cambria Math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=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1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016244" y="4707874"/>
            <a:ext cx="1423035" cy="1356995"/>
          </a:xfrm>
          <a:prstGeom prst="rect">
            <a:avLst/>
          </a:prstGeom>
        </p:spPr>
        <p:txBody>
          <a:bodyPr vert="horz" wrap="square" lIns="0" tIns="901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10"/>
              </a:spcBef>
            </a:pPr>
            <a:r>
              <a:rPr sz="2400" spc="5" dirty="0">
                <a:latin typeface="Times New Roman"/>
                <a:cs typeface="Times New Roman"/>
              </a:rPr>
              <a:t>deg</a:t>
            </a:r>
            <a:r>
              <a:rPr sz="2400" spc="5" dirty="0">
                <a:latin typeface="Cambria Math"/>
                <a:cs typeface="Cambria Math"/>
              </a:rPr>
              <a:t>(𝑒)</a:t>
            </a:r>
            <a:r>
              <a:rPr sz="2400" spc="-15" dirty="0">
                <a:latin typeface="Cambria Math"/>
                <a:cs typeface="Cambria Math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=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3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15"/>
              </a:spcBef>
            </a:pPr>
            <a:r>
              <a:rPr sz="2400" spc="10" dirty="0">
                <a:latin typeface="Times New Roman"/>
                <a:cs typeface="Times New Roman"/>
              </a:rPr>
              <a:t>deg</a:t>
            </a:r>
            <a:r>
              <a:rPr sz="2400" spc="10" dirty="0">
                <a:latin typeface="Cambria Math"/>
                <a:cs typeface="Cambria Math"/>
              </a:rPr>
              <a:t>(𝑓)</a:t>
            </a:r>
            <a:r>
              <a:rPr sz="2400" spc="405" dirty="0">
                <a:latin typeface="Cambria Math"/>
                <a:cs typeface="Cambria Math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=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4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15"/>
              </a:spcBef>
            </a:pPr>
            <a:r>
              <a:rPr sz="2400" spc="-5" dirty="0">
                <a:latin typeface="Times New Roman"/>
                <a:cs typeface="Times New Roman"/>
              </a:rPr>
              <a:t>deg</a:t>
            </a:r>
            <a:r>
              <a:rPr sz="2400" spc="-5" dirty="0">
                <a:latin typeface="Cambria Math"/>
                <a:cs typeface="Cambria Math"/>
              </a:rPr>
              <a:t>(g)</a:t>
            </a:r>
            <a:r>
              <a:rPr sz="2400" spc="-40" dirty="0">
                <a:latin typeface="Cambria Math"/>
                <a:cs typeface="Cambria Math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=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0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5408676" y="2921507"/>
            <a:ext cx="0" cy="3022600"/>
          </a:xfrm>
          <a:custGeom>
            <a:avLst/>
            <a:gdLst/>
            <a:ahLst/>
            <a:cxnLst/>
            <a:rect l="l" t="t" r="r" b="b"/>
            <a:pathLst>
              <a:path h="3022600">
                <a:moveTo>
                  <a:pt x="0" y="0"/>
                </a:moveTo>
                <a:lnTo>
                  <a:pt x="0" y="3022015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35616" y="220090"/>
            <a:ext cx="7418070" cy="660437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/>
              <a:t>Basic</a:t>
            </a:r>
            <a:r>
              <a:rPr spc="-55" dirty="0"/>
              <a:t> </a:t>
            </a:r>
            <a:r>
              <a:rPr dirty="0"/>
              <a:t>Graph</a:t>
            </a:r>
            <a:r>
              <a:rPr spc="-40" dirty="0"/>
              <a:t> </a:t>
            </a:r>
            <a:r>
              <a:rPr spc="-5" dirty="0"/>
              <a:t>Terminology</a:t>
            </a:r>
            <a:endParaRPr spc="10" dirty="0"/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00"/>
              </a:lnSpc>
            </a:pPr>
            <a:fld id="{81D60167-4931-47E6-BA6A-407CBD079E47}" type="slidenum">
              <a:rPr spc="15" dirty="0"/>
              <a:t>7</a:t>
            </a:fld>
            <a:endParaRPr spc="15" dirty="0"/>
          </a:p>
        </p:txBody>
      </p:sp>
      <p:sp>
        <p:nvSpPr>
          <p:cNvPr id="3" name="object 3"/>
          <p:cNvSpPr txBox="1"/>
          <p:nvPr/>
        </p:nvSpPr>
        <p:spPr>
          <a:xfrm>
            <a:off x="460044" y="1020306"/>
            <a:ext cx="8224520" cy="4052570"/>
          </a:xfrm>
          <a:prstGeom prst="rect">
            <a:avLst/>
          </a:prstGeom>
        </p:spPr>
        <p:txBody>
          <a:bodyPr vert="horz" wrap="square" lIns="0" tIns="800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30"/>
              </a:spcBef>
            </a:pPr>
            <a:r>
              <a:rPr sz="2800" b="1" spc="-10" dirty="0">
                <a:solidFill>
                  <a:srgbClr val="1F487C"/>
                </a:solidFill>
                <a:latin typeface="Times New Roman"/>
                <a:cs typeface="Times New Roman"/>
              </a:rPr>
              <a:t>Example</a:t>
            </a:r>
            <a:r>
              <a:rPr sz="2800" b="1" dirty="0">
                <a:solidFill>
                  <a:srgbClr val="1F487C"/>
                </a:solidFill>
                <a:latin typeface="Times New Roman"/>
                <a:cs typeface="Times New Roman"/>
              </a:rPr>
              <a:t> 1:</a:t>
            </a:r>
            <a:endParaRPr sz="2800">
              <a:latin typeface="Times New Roman"/>
              <a:cs typeface="Times New Roman"/>
            </a:endParaRPr>
          </a:p>
          <a:p>
            <a:pPr marL="12700" marR="5080">
              <a:lnSpc>
                <a:spcPct val="100400"/>
              </a:lnSpc>
              <a:spcBef>
                <a:spcPts val="470"/>
              </a:spcBef>
            </a:pPr>
            <a:r>
              <a:rPr sz="2600" spc="-5" dirty="0">
                <a:latin typeface="Times New Roman"/>
                <a:cs typeface="Times New Roman"/>
              </a:rPr>
              <a:t>What</a:t>
            </a:r>
            <a:r>
              <a:rPr sz="2600" spc="27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are</a:t>
            </a:r>
            <a:r>
              <a:rPr sz="2600" spc="25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the</a:t>
            </a:r>
            <a:r>
              <a:rPr sz="2600" spc="245" dirty="0">
                <a:latin typeface="Times New Roman"/>
                <a:cs typeface="Times New Roman"/>
              </a:rPr>
              <a:t> </a:t>
            </a:r>
            <a:r>
              <a:rPr sz="2600" spc="-30" dirty="0">
                <a:latin typeface="Times New Roman"/>
                <a:cs typeface="Times New Roman"/>
              </a:rPr>
              <a:t>degrees</a:t>
            </a:r>
            <a:r>
              <a:rPr sz="2600" spc="28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and</a:t>
            </a:r>
            <a:r>
              <a:rPr sz="2600" spc="28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what</a:t>
            </a:r>
            <a:r>
              <a:rPr sz="2600" spc="28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are</a:t>
            </a:r>
            <a:r>
              <a:rPr sz="2600" spc="24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the</a:t>
            </a:r>
            <a:r>
              <a:rPr sz="2600" spc="250" dirty="0">
                <a:latin typeface="Times New Roman"/>
                <a:cs typeface="Times New Roman"/>
              </a:rPr>
              <a:t> </a:t>
            </a:r>
            <a:r>
              <a:rPr sz="2600" spc="-20" dirty="0">
                <a:latin typeface="Times New Roman"/>
                <a:cs typeface="Times New Roman"/>
              </a:rPr>
              <a:t>neighborhoods</a:t>
            </a:r>
            <a:r>
              <a:rPr sz="2600" spc="285" dirty="0">
                <a:latin typeface="Times New Roman"/>
                <a:cs typeface="Times New Roman"/>
              </a:rPr>
              <a:t> </a:t>
            </a:r>
            <a:r>
              <a:rPr sz="2600" spc="-25" dirty="0">
                <a:latin typeface="Times New Roman"/>
                <a:cs typeface="Times New Roman"/>
              </a:rPr>
              <a:t>of</a:t>
            </a:r>
            <a:r>
              <a:rPr sz="2600" spc="28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the </a:t>
            </a:r>
            <a:r>
              <a:rPr sz="2600" spc="-635" dirty="0">
                <a:latin typeface="Times New Roman"/>
                <a:cs typeface="Times New Roman"/>
              </a:rPr>
              <a:t> </a:t>
            </a:r>
            <a:r>
              <a:rPr sz="2600" spc="-20" dirty="0">
                <a:latin typeface="Times New Roman"/>
                <a:cs typeface="Times New Roman"/>
              </a:rPr>
              <a:t>vertices</a:t>
            </a:r>
            <a:r>
              <a:rPr sz="2600" spc="9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in</a:t>
            </a:r>
            <a:r>
              <a:rPr sz="2600" spc="3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the</a:t>
            </a:r>
            <a:r>
              <a:rPr sz="2600" spc="-10" dirty="0">
                <a:latin typeface="Times New Roman"/>
                <a:cs typeface="Times New Roman"/>
              </a:rPr>
              <a:t> </a:t>
            </a:r>
            <a:r>
              <a:rPr sz="2600" spc="-15" dirty="0">
                <a:latin typeface="Times New Roman"/>
                <a:cs typeface="Times New Roman"/>
              </a:rPr>
              <a:t>following</a:t>
            </a:r>
            <a:r>
              <a:rPr sz="2600" spc="95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graph?</a:t>
            </a:r>
            <a:endParaRPr sz="2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3200">
              <a:latin typeface="Times New Roman"/>
              <a:cs typeface="Times New Roman"/>
            </a:endParaRPr>
          </a:p>
          <a:p>
            <a:pPr marL="5487670" marR="1600200" algn="just">
              <a:lnSpc>
                <a:spcPct val="120700"/>
              </a:lnSpc>
            </a:pPr>
            <a:r>
              <a:rPr sz="2400" spc="10" dirty="0">
                <a:latin typeface="Times New Roman"/>
                <a:cs typeface="Times New Roman"/>
              </a:rPr>
              <a:t>deg</a:t>
            </a:r>
            <a:r>
              <a:rPr sz="2400" spc="10" dirty="0">
                <a:latin typeface="Cambria Math"/>
                <a:cs typeface="Cambria Math"/>
              </a:rPr>
              <a:t>(𝑎) </a:t>
            </a:r>
            <a:r>
              <a:rPr sz="2400" spc="5" dirty="0">
                <a:latin typeface="Times New Roman"/>
                <a:cs typeface="Times New Roman"/>
              </a:rPr>
              <a:t>=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10" dirty="0">
                <a:latin typeface="Times New Roman"/>
                <a:cs typeface="Times New Roman"/>
              </a:rPr>
              <a:t>deg</a:t>
            </a:r>
            <a:r>
              <a:rPr sz="2400" spc="10" dirty="0">
                <a:latin typeface="Cambria Math"/>
                <a:cs typeface="Cambria Math"/>
              </a:rPr>
              <a:t>(𝑏) </a:t>
            </a:r>
            <a:r>
              <a:rPr sz="2400" spc="5" dirty="0">
                <a:latin typeface="Times New Roman"/>
                <a:cs typeface="Times New Roman"/>
              </a:rPr>
              <a:t>=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10" dirty="0">
                <a:latin typeface="Times New Roman"/>
                <a:cs typeface="Times New Roman"/>
              </a:rPr>
              <a:t>deg</a:t>
            </a:r>
            <a:r>
              <a:rPr sz="2400" spc="10" dirty="0">
                <a:latin typeface="Cambria Math"/>
                <a:cs typeface="Cambria Math"/>
              </a:rPr>
              <a:t>(𝑐) </a:t>
            </a:r>
            <a:r>
              <a:rPr sz="2400" spc="5" dirty="0">
                <a:latin typeface="Times New Roman"/>
                <a:cs typeface="Times New Roman"/>
              </a:rPr>
              <a:t>=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10" dirty="0">
                <a:latin typeface="Times New Roman"/>
                <a:cs typeface="Times New Roman"/>
              </a:rPr>
              <a:t>deg</a:t>
            </a:r>
            <a:r>
              <a:rPr sz="2400" spc="10" dirty="0">
                <a:latin typeface="Cambria Math"/>
                <a:cs typeface="Cambria Math"/>
              </a:rPr>
              <a:t>(𝑑)</a:t>
            </a:r>
            <a:r>
              <a:rPr sz="2400" spc="-25" dirty="0">
                <a:latin typeface="Cambria Math"/>
                <a:cs typeface="Cambria Math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=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deg</a:t>
            </a:r>
            <a:r>
              <a:rPr sz="2400" spc="5" dirty="0">
                <a:latin typeface="Cambria Math"/>
                <a:cs typeface="Cambria Math"/>
              </a:rPr>
              <a:t>(𝑒)</a:t>
            </a:r>
            <a:r>
              <a:rPr sz="2400" spc="-50" dirty="0">
                <a:latin typeface="Cambria Math"/>
                <a:cs typeface="Cambria Math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=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408676" y="2921507"/>
            <a:ext cx="0" cy="3022600"/>
          </a:xfrm>
          <a:custGeom>
            <a:avLst/>
            <a:gdLst/>
            <a:ahLst/>
            <a:cxnLst/>
            <a:rect l="l" t="t" r="r" b="b"/>
            <a:pathLst>
              <a:path h="3022600">
                <a:moveTo>
                  <a:pt x="0" y="0"/>
                </a:moveTo>
                <a:lnTo>
                  <a:pt x="0" y="3022015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55936" y="3020891"/>
            <a:ext cx="3872775" cy="2833177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1040" y="253456"/>
            <a:ext cx="7265670" cy="660437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/>
              <a:t>Basic</a:t>
            </a:r>
            <a:r>
              <a:rPr spc="-55" dirty="0"/>
              <a:t> </a:t>
            </a:r>
            <a:r>
              <a:rPr dirty="0"/>
              <a:t>Graph</a:t>
            </a:r>
            <a:r>
              <a:rPr spc="-40" dirty="0"/>
              <a:t> </a:t>
            </a:r>
            <a:r>
              <a:rPr spc="-5" dirty="0"/>
              <a:t>Terminology</a:t>
            </a:r>
            <a:endParaRPr spc="10" dirty="0"/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00"/>
              </a:lnSpc>
            </a:pPr>
            <a:fld id="{81D60167-4931-47E6-BA6A-407CBD079E47}" type="slidenum">
              <a:rPr spc="15" dirty="0"/>
              <a:t>8</a:t>
            </a:fld>
            <a:endParaRPr spc="15" dirty="0"/>
          </a:p>
        </p:txBody>
      </p:sp>
      <p:sp>
        <p:nvSpPr>
          <p:cNvPr id="3" name="object 3"/>
          <p:cNvSpPr txBox="1"/>
          <p:nvPr/>
        </p:nvSpPr>
        <p:spPr>
          <a:xfrm>
            <a:off x="460044" y="1020306"/>
            <a:ext cx="8224520" cy="4052570"/>
          </a:xfrm>
          <a:prstGeom prst="rect">
            <a:avLst/>
          </a:prstGeom>
        </p:spPr>
        <p:txBody>
          <a:bodyPr vert="horz" wrap="square" lIns="0" tIns="800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30"/>
              </a:spcBef>
            </a:pPr>
            <a:r>
              <a:rPr sz="2800" b="1" spc="-10" dirty="0">
                <a:solidFill>
                  <a:srgbClr val="1F487C"/>
                </a:solidFill>
                <a:latin typeface="Times New Roman"/>
                <a:cs typeface="Times New Roman"/>
              </a:rPr>
              <a:t>Example </a:t>
            </a:r>
            <a:r>
              <a:rPr sz="2800" b="1" dirty="0">
                <a:solidFill>
                  <a:srgbClr val="1F487C"/>
                </a:solidFill>
                <a:latin typeface="Times New Roman"/>
                <a:cs typeface="Times New Roman"/>
              </a:rPr>
              <a:t>1:</a:t>
            </a:r>
            <a:endParaRPr sz="2800">
              <a:latin typeface="Times New Roman"/>
              <a:cs typeface="Times New Roman"/>
            </a:endParaRPr>
          </a:p>
          <a:p>
            <a:pPr marL="12700" marR="5080">
              <a:lnSpc>
                <a:spcPct val="100400"/>
              </a:lnSpc>
              <a:spcBef>
                <a:spcPts val="470"/>
              </a:spcBef>
            </a:pPr>
            <a:r>
              <a:rPr sz="2600" spc="-5" dirty="0">
                <a:latin typeface="Times New Roman"/>
                <a:cs typeface="Times New Roman"/>
              </a:rPr>
              <a:t>What</a:t>
            </a:r>
            <a:r>
              <a:rPr sz="2600" spc="27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are</a:t>
            </a:r>
            <a:r>
              <a:rPr sz="2600" spc="25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the</a:t>
            </a:r>
            <a:r>
              <a:rPr sz="2600" spc="245" dirty="0">
                <a:latin typeface="Times New Roman"/>
                <a:cs typeface="Times New Roman"/>
              </a:rPr>
              <a:t> </a:t>
            </a:r>
            <a:r>
              <a:rPr sz="2600" spc="-30" dirty="0">
                <a:latin typeface="Times New Roman"/>
                <a:cs typeface="Times New Roman"/>
              </a:rPr>
              <a:t>degrees</a:t>
            </a:r>
            <a:r>
              <a:rPr sz="2600" spc="28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and</a:t>
            </a:r>
            <a:r>
              <a:rPr sz="2600" spc="28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what</a:t>
            </a:r>
            <a:r>
              <a:rPr sz="2600" spc="28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are</a:t>
            </a:r>
            <a:r>
              <a:rPr sz="2600" spc="24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the</a:t>
            </a:r>
            <a:r>
              <a:rPr sz="2600" spc="250" dirty="0">
                <a:latin typeface="Times New Roman"/>
                <a:cs typeface="Times New Roman"/>
              </a:rPr>
              <a:t> </a:t>
            </a:r>
            <a:r>
              <a:rPr sz="2600" spc="-20" dirty="0">
                <a:latin typeface="Times New Roman"/>
                <a:cs typeface="Times New Roman"/>
              </a:rPr>
              <a:t>neighborhoods</a:t>
            </a:r>
            <a:r>
              <a:rPr sz="2600" spc="285" dirty="0">
                <a:latin typeface="Times New Roman"/>
                <a:cs typeface="Times New Roman"/>
              </a:rPr>
              <a:t> </a:t>
            </a:r>
            <a:r>
              <a:rPr sz="2600" spc="-25" dirty="0">
                <a:latin typeface="Times New Roman"/>
                <a:cs typeface="Times New Roman"/>
              </a:rPr>
              <a:t>of</a:t>
            </a:r>
            <a:r>
              <a:rPr sz="2600" spc="28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the </a:t>
            </a:r>
            <a:r>
              <a:rPr sz="2600" spc="-635" dirty="0">
                <a:latin typeface="Times New Roman"/>
                <a:cs typeface="Times New Roman"/>
              </a:rPr>
              <a:t> </a:t>
            </a:r>
            <a:r>
              <a:rPr sz="2600" spc="-20" dirty="0">
                <a:latin typeface="Times New Roman"/>
                <a:cs typeface="Times New Roman"/>
              </a:rPr>
              <a:t>vertices</a:t>
            </a:r>
            <a:r>
              <a:rPr sz="2600" spc="9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in</a:t>
            </a:r>
            <a:r>
              <a:rPr sz="2600" spc="3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the</a:t>
            </a:r>
            <a:r>
              <a:rPr sz="2600" spc="-10" dirty="0">
                <a:latin typeface="Times New Roman"/>
                <a:cs typeface="Times New Roman"/>
              </a:rPr>
              <a:t> </a:t>
            </a:r>
            <a:r>
              <a:rPr sz="2600" spc="-15" dirty="0">
                <a:latin typeface="Times New Roman"/>
                <a:cs typeface="Times New Roman"/>
              </a:rPr>
              <a:t>following</a:t>
            </a:r>
            <a:r>
              <a:rPr sz="2600" spc="95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graph?</a:t>
            </a:r>
            <a:endParaRPr sz="2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700">
              <a:latin typeface="Times New Roman"/>
              <a:cs typeface="Times New Roman"/>
            </a:endParaRPr>
          </a:p>
          <a:p>
            <a:pPr marR="1381760" algn="r">
              <a:lnSpc>
                <a:spcPct val="100000"/>
              </a:lnSpc>
            </a:pPr>
            <a:r>
              <a:rPr sz="2400" spc="10" dirty="0">
                <a:latin typeface="Times New Roman"/>
                <a:cs typeface="Times New Roman"/>
              </a:rPr>
              <a:t>deg</a:t>
            </a:r>
            <a:r>
              <a:rPr sz="2400" spc="10" dirty="0">
                <a:latin typeface="Cambria Math"/>
                <a:cs typeface="Cambria Math"/>
              </a:rPr>
              <a:t>(𝑎)</a:t>
            </a:r>
            <a:r>
              <a:rPr sz="2400" dirty="0">
                <a:latin typeface="Cambria Math"/>
                <a:cs typeface="Cambria Math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=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4</a:t>
            </a:r>
            <a:endParaRPr sz="2400">
              <a:latin typeface="Times New Roman"/>
              <a:cs typeface="Times New Roman"/>
            </a:endParaRPr>
          </a:p>
          <a:p>
            <a:pPr marR="1386205" algn="r">
              <a:lnSpc>
                <a:spcPct val="100000"/>
              </a:lnSpc>
              <a:spcBef>
                <a:spcPts val="580"/>
              </a:spcBef>
            </a:pPr>
            <a:r>
              <a:rPr sz="2400" spc="10" dirty="0">
                <a:latin typeface="Times New Roman"/>
                <a:cs typeface="Times New Roman"/>
              </a:rPr>
              <a:t>deg</a:t>
            </a:r>
            <a:r>
              <a:rPr sz="2400" spc="10" dirty="0">
                <a:latin typeface="Cambria Math"/>
                <a:cs typeface="Cambria Math"/>
              </a:rPr>
              <a:t>(𝑏)</a:t>
            </a:r>
            <a:r>
              <a:rPr sz="2400" spc="5" dirty="0">
                <a:latin typeface="Cambria Math"/>
                <a:cs typeface="Cambria Math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=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6</a:t>
            </a:r>
            <a:endParaRPr sz="2400">
              <a:latin typeface="Times New Roman"/>
              <a:cs typeface="Times New Roman"/>
            </a:endParaRPr>
          </a:p>
          <a:p>
            <a:pPr marR="1417955" algn="r">
              <a:lnSpc>
                <a:spcPct val="100000"/>
              </a:lnSpc>
              <a:spcBef>
                <a:spcPts val="615"/>
              </a:spcBef>
            </a:pPr>
            <a:r>
              <a:rPr sz="2400" spc="10" dirty="0">
                <a:latin typeface="Times New Roman"/>
                <a:cs typeface="Times New Roman"/>
              </a:rPr>
              <a:t>deg</a:t>
            </a:r>
            <a:r>
              <a:rPr sz="2400" spc="10" dirty="0">
                <a:latin typeface="Cambria Math"/>
                <a:cs typeface="Cambria Math"/>
              </a:rPr>
              <a:t>(𝑐)</a:t>
            </a:r>
            <a:r>
              <a:rPr sz="2400" spc="-45" dirty="0">
                <a:latin typeface="Cambria Math"/>
                <a:cs typeface="Cambria Math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=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1</a:t>
            </a:r>
            <a:endParaRPr sz="2400">
              <a:latin typeface="Times New Roman"/>
              <a:cs typeface="Times New Roman"/>
            </a:endParaRPr>
          </a:p>
          <a:p>
            <a:pPr marR="1372235" algn="r">
              <a:lnSpc>
                <a:spcPct val="100000"/>
              </a:lnSpc>
              <a:spcBef>
                <a:spcPts val="615"/>
              </a:spcBef>
            </a:pPr>
            <a:r>
              <a:rPr sz="2400" spc="10" dirty="0">
                <a:latin typeface="Times New Roman"/>
                <a:cs typeface="Times New Roman"/>
              </a:rPr>
              <a:t>deg</a:t>
            </a:r>
            <a:r>
              <a:rPr sz="2400" spc="10" dirty="0">
                <a:latin typeface="Cambria Math"/>
                <a:cs typeface="Cambria Math"/>
              </a:rPr>
              <a:t>(𝑑)</a:t>
            </a:r>
            <a:r>
              <a:rPr sz="2400" spc="25" dirty="0">
                <a:latin typeface="Cambria Math"/>
                <a:cs typeface="Cambria Math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=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5</a:t>
            </a:r>
            <a:endParaRPr sz="2400">
              <a:latin typeface="Times New Roman"/>
              <a:cs typeface="Times New Roman"/>
            </a:endParaRPr>
          </a:p>
          <a:p>
            <a:pPr marR="1409065" algn="r">
              <a:lnSpc>
                <a:spcPct val="100000"/>
              </a:lnSpc>
              <a:spcBef>
                <a:spcPts val="580"/>
              </a:spcBef>
            </a:pPr>
            <a:r>
              <a:rPr sz="2400" spc="5" dirty="0">
                <a:latin typeface="Times New Roman"/>
                <a:cs typeface="Times New Roman"/>
              </a:rPr>
              <a:t>deg</a:t>
            </a:r>
            <a:r>
              <a:rPr sz="2400" spc="5" dirty="0">
                <a:latin typeface="Cambria Math"/>
                <a:cs typeface="Cambria Math"/>
              </a:rPr>
              <a:t>(𝑒)</a:t>
            </a:r>
            <a:r>
              <a:rPr sz="2400" spc="-15" dirty="0">
                <a:latin typeface="Cambria Math"/>
                <a:cs typeface="Cambria Math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=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6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408676" y="2921507"/>
            <a:ext cx="0" cy="3022600"/>
          </a:xfrm>
          <a:custGeom>
            <a:avLst/>
            <a:gdLst/>
            <a:ahLst/>
            <a:cxnLst/>
            <a:rect l="l" t="t" r="r" b="b"/>
            <a:pathLst>
              <a:path h="3022600">
                <a:moveTo>
                  <a:pt x="0" y="0"/>
                </a:moveTo>
                <a:lnTo>
                  <a:pt x="0" y="3022015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55936" y="3020891"/>
            <a:ext cx="3872775" cy="2833177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8200" y="285573"/>
            <a:ext cx="7189470" cy="660437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/>
              <a:t>Basic</a:t>
            </a:r>
            <a:r>
              <a:rPr spc="-55" dirty="0"/>
              <a:t> </a:t>
            </a:r>
            <a:r>
              <a:rPr dirty="0"/>
              <a:t>Graph</a:t>
            </a:r>
            <a:r>
              <a:rPr spc="-40" dirty="0"/>
              <a:t> </a:t>
            </a:r>
            <a:r>
              <a:rPr spc="-5" dirty="0"/>
              <a:t>Terminology</a:t>
            </a:r>
            <a:endParaRPr spc="10" dirty="0"/>
          </a:p>
        </p:txBody>
      </p:sp>
      <p:sp>
        <p:nvSpPr>
          <p:cNvPr id="15" name="object 15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00"/>
              </a:lnSpc>
            </a:pPr>
            <a:fld id="{81D60167-4931-47E6-BA6A-407CBD079E47}" type="slidenum">
              <a:rPr spc="15" dirty="0"/>
              <a:t>9</a:t>
            </a:fld>
            <a:endParaRPr spc="15" dirty="0"/>
          </a:p>
        </p:txBody>
      </p:sp>
      <p:sp>
        <p:nvSpPr>
          <p:cNvPr id="3" name="object 3"/>
          <p:cNvSpPr txBox="1"/>
          <p:nvPr/>
        </p:nvSpPr>
        <p:spPr>
          <a:xfrm>
            <a:off x="460044" y="1020306"/>
            <a:ext cx="8224520" cy="2726055"/>
          </a:xfrm>
          <a:prstGeom prst="rect">
            <a:avLst/>
          </a:prstGeom>
        </p:spPr>
        <p:txBody>
          <a:bodyPr vert="horz" wrap="square" lIns="0" tIns="800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30"/>
              </a:spcBef>
            </a:pPr>
            <a:r>
              <a:rPr sz="2800" b="1" spc="-10" dirty="0">
                <a:solidFill>
                  <a:srgbClr val="1F487C"/>
                </a:solidFill>
                <a:latin typeface="Times New Roman"/>
                <a:cs typeface="Times New Roman"/>
              </a:rPr>
              <a:t>Example</a:t>
            </a:r>
            <a:r>
              <a:rPr sz="2800" b="1" dirty="0">
                <a:solidFill>
                  <a:srgbClr val="1F487C"/>
                </a:solidFill>
                <a:latin typeface="Times New Roman"/>
                <a:cs typeface="Times New Roman"/>
              </a:rPr>
              <a:t> 1:</a:t>
            </a:r>
            <a:endParaRPr sz="2800">
              <a:latin typeface="Times New Roman"/>
              <a:cs typeface="Times New Roman"/>
            </a:endParaRPr>
          </a:p>
          <a:p>
            <a:pPr marL="12700" marR="5080">
              <a:lnSpc>
                <a:spcPct val="100400"/>
              </a:lnSpc>
              <a:spcBef>
                <a:spcPts val="470"/>
              </a:spcBef>
            </a:pPr>
            <a:r>
              <a:rPr sz="2600" spc="-5" dirty="0">
                <a:latin typeface="Times New Roman"/>
                <a:cs typeface="Times New Roman"/>
              </a:rPr>
              <a:t>What</a:t>
            </a:r>
            <a:r>
              <a:rPr sz="2600" spc="27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are</a:t>
            </a:r>
            <a:r>
              <a:rPr sz="2600" spc="25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the</a:t>
            </a:r>
            <a:r>
              <a:rPr sz="2600" spc="245" dirty="0">
                <a:latin typeface="Times New Roman"/>
                <a:cs typeface="Times New Roman"/>
              </a:rPr>
              <a:t> </a:t>
            </a:r>
            <a:r>
              <a:rPr sz="2600" spc="-30" dirty="0">
                <a:latin typeface="Times New Roman"/>
                <a:cs typeface="Times New Roman"/>
              </a:rPr>
              <a:t>degrees</a:t>
            </a:r>
            <a:r>
              <a:rPr sz="2600" spc="28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and</a:t>
            </a:r>
            <a:r>
              <a:rPr sz="2600" spc="28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what</a:t>
            </a:r>
            <a:r>
              <a:rPr sz="2600" spc="28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are</a:t>
            </a:r>
            <a:r>
              <a:rPr sz="2600" spc="24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the</a:t>
            </a:r>
            <a:r>
              <a:rPr sz="2600" spc="250" dirty="0">
                <a:latin typeface="Times New Roman"/>
                <a:cs typeface="Times New Roman"/>
              </a:rPr>
              <a:t> </a:t>
            </a:r>
            <a:r>
              <a:rPr sz="2600" spc="-20" dirty="0">
                <a:latin typeface="Times New Roman"/>
                <a:cs typeface="Times New Roman"/>
              </a:rPr>
              <a:t>neighborhoods</a:t>
            </a:r>
            <a:r>
              <a:rPr sz="2600" spc="285" dirty="0">
                <a:latin typeface="Times New Roman"/>
                <a:cs typeface="Times New Roman"/>
              </a:rPr>
              <a:t> </a:t>
            </a:r>
            <a:r>
              <a:rPr sz="2600" spc="-25" dirty="0">
                <a:latin typeface="Times New Roman"/>
                <a:cs typeface="Times New Roman"/>
              </a:rPr>
              <a:t>of</a:t>
            </a:r>
            <a:r>
              <a:rPr sz="2600" spc="28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the </a:t>
            </a:r>
            <a:r>
              <a:rPr sz="2600" spc="-635" dirty="0">
                <a:latin typeface="Times New Roman"/>
                <a:cs typeface="Times New Roman"/>
              </a:rPr>
              <a:t> </a:t>
            </a:r>
            <a:r>
              <a:rPr sz="2600" spc="-20" dirty="0">
                <a:latin typeface="Times New Roman"/>
                <a:cs typeface="Times New Roman"/>
              </a:rPr>
              <a:t>vertices</a:t>
            </a:r>
            <a:r>
              <a:rPr sz="2600" spc="9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in</a:t>
            </a:r>
            <a:r>
              <a:rPr sz="2600" spc="3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the</a:t>
            </a:r>
            <a:r>
              <a:rPr sz="2600" spc="-10" dirty="0">
                <a:latin typeface="Times New Roman"/>
                <a:cs typeface="Times New Roman"/>
              </a:rPr>
              <a:t> </a:t>
            </a:r>
            <a:r>
              <a:rPr sz="2600" spc="-15" dirty="0">
                <a:latin typeface="Times New Roman"/>
                <a:cs typeface="Times New Roman"/>
              </a:rPr>
              <a:t>following</a:t>
            </a:r>
            <a:r>
              <a:rPr sz="2600" spc="95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graph?</a:t>
            </a:r>
            <a:endParaRPr sz="2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700">
              <a:latin typeface="Times New Roman"/>
              <a:cs typeface="Times New Roman"/>
            </a:endParaRPr>
          </a:p>
          <a:p>
            <a:pPr marL="5487670">
              <a:lnSpc>
                <a:spcPct val="100000"/>
              </a:lnSpc>
            </a:pPr>
            <a:r>
              <a:rPr sz="2400" spc="10" dirty="0">
                <a:latin typeface="Times New Roman"/>
                <a:cs typeface="Times New Roman"/>
              </a:rPr>
              <a:t>deg</a:t>
            </a:r>
            <a:r>
              <a:rPr sz="2400" spc="10" dirty="0">
                <a:latin typeface="Cambria Math"/>
                <a:cs typeface="Cambria Math"/>
              </a:rPr>
              <a:t>(𝑎)</a:t>
            </a:r>
            <a:r>
              <a:rPr sz="2400" dirty="0">
                <a:latin typeface="Cambria Math"/>
                <a:cs typeface="Cambria Math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=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4</a:t>
            </a:r>
            <a:endParaRPr sz="2400">
              <a:latin typeface="Times New Roman"/>
              <a:cs typeface="Times New Roman"/>
            </a:endParaRPr>
          </a:p>
          <a:p>
            <a:pPr marL="5487670">
              <a:lnSpc>
                <a:spcPct val="100000"/>
              </a:lnSpc>
              <a:spcBef>
                <a:spcPts val="580"/>
              </a:spcBef>
            </a:pPr>
            <a:r>
              <a:rPr sz="2400" spc="10" dirty="0">
                <a:latin typeface="Times New Roman"/>
                <a:cs typeface="Times New Roman"/>
              </a:rPr>
              <a:t>deg</a:t>
            </a:r>
            <a:r>
              <a:rPr sz="2400" spc="10" dirty="0">
                <a:latin typeface="Cambria Math"/>
                <a:cs typeface="Cambria Math"/>
              </a:rPr>
              <a:t>(𝑏)</a:t>
            </a:r>
            <a:r>
              <a:rPr sz="2400" spc="5" dirty="0">
                <a:latin typeface="Cambria Math"/>
                <a:cs typeface="Cambria Math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=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6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824728" y="3794759"/>
            <a:ext cx="1595755" cy="452755"/>
          </a:xfrm>
          <a:prstGeom prst="rect">
            <a:avLst/>
          </a:prstGeom>
          <a:ln w="25400">
            <a:solidFill>
              <a:srgbClr val="C0504D"/>
            </a:solidFill>
          </a:ln>
        </p:spPr>
        <p:txBody>
          <a:bodyPr vert="horz" wrap="square" lIns="0" tIns="15875" rIns="0" bIns="0" rtlCol="0">
            <a:spAutoFit/>
          </a:bodyPr>
          <a:lstStyle/>
          <a:p>
            <a:pPr marL="122555">
              <a:lnSpc>
                <a:spcPct val="100000"/>
              </a:lnSpc>
              <a:spcBef>
                <a:spcPts val="125"/>
              </a:spcBef>
            </a:pPr>
            <a:r>
              <a:rPr sz="2400" spc="10" dirty="0">
                <a:latin typeface="Times New Roman"/>
                <a:cs typeface="Times New Roman"/>
              </a:rPr>
              <a:t>deg</a:t>
            </a:r>
            <a:r>
              <a:rPr sz="2400" spc="10" dirty="0">
                <a:latin typeface="Cambria Math"/>
                <a:cs typeface="Cambria Math"/>
              </a:rPr>
              <a:t>(𝑐)</a:t>
            </a:r>
            <a:r>
              <a:rPr sz="2400" spc="-45" dirty="0">
                <a:latin typeface="Cambria Math"/>
                <a:cs typeface="Cambria Math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=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1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935217" y="4169013"/>
            <a:ext cx="1381760" cy="904240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sz="2400" spc="10" dirty="0">
                <a:latin typeface="Times New Roman"/>
                <a:cs typeface="Times New Roman"/>
              </a:rPr>
              <a:t>deg</a:t>
            </a:r>
            <a:r>
              <a:rPr sz="2400" spc="10" dirty="0">
                <a:latin typeface="Cambria Math"/>
                <a:cs typeface="Cambria Math"/>
              </a:rPr>
              <a:t>(𝑑)</a:t>
            </a:r>
            <a:r>
              <a:rPr sz="2400" spc="15" dirty="0">
                <a:latin typeface="Cambria Math"/>
                <a:cs typeface="Cambria Math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=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5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sz="2400" spc="5" dirty="0">
                <a:latin typeface="Times New Roman"/>
                <a:cs typeface="Times New Roman"/>
              </a:rPr>
              <a:t>deg</a:t>
            </a:r>
            <a:r>
              <a:rPr sz="2400" spc="5" dirty="0">
                <a:latin typeface="Cambria Math"/>
                <a:cs typeface="Cambria Math"/>
              </a:rPr>
              <a:t>(𝑒)</a:t>
            </a:r>
            <a:r>
              <a:rPr sz="2400" spc="-20" dirty="0">
                <a:latin typeface="Cambria Math"/>
                <a:cs typeface="Cambria Math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=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6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408676" y="2921507"/>
            <a:ext cx="0" cy="3022600"/>
          </a:xfrm>
          <a:custGeom>
            <a:avLst/>
            <a:gdLst/>
            <a:ahLst/>
            <a:cxnLst/>
            <a:rect l="l" t="t" r="r" b="b"/>
            <a:pathLst>
              <a:path h="3022600">
                <a:moveTo>
                  <a:pt x="0" y="0"/>
                </a:moveTo>
                <a:lnTo>
                  <a:pt x="0" y="3022015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55936" y="3020891"/>
            <a:ext cx="3872775" cy="2833177"/>
          </a:xfrm>
          <a:prstGeom prst="rect">
            <a:avLst/>
          </a:prstGeom>
        </p:spPr>
      </p:pic>
      <p:grpSp>
        <p:nvGrpSpPr>
          <p:cNvPr id="8" name="object 8"/>
          <p:cNvGrpSpPr/>
          <p:nvPr/>
        </p:nvGrpSpPr>
        <p:grpSpPr>
          <a:xfrm>
            <a:off x="5769845" y="5280659"/>
            <a:ext cx="1703705" cy="843915"/>
            <a:chOff x="5769845" y="5280659"/>
            <a:chExt cx="1703705" cy="843915"/>
          </a:xfrm>
        </p:grpSpPr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769845" y="5308049"/>
              <a:ext cx="1703106" cy="720160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875019" y="5280659"/>
              <a:ext cx="1488185" cy="843534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806439" y="5326379"/>
              <a:ext cx="1632204" cy="644651"/>
            </a:xfrm>
            <a:prstGeom prst="rect">
              <a:avLst/>
            </a:prstGeom>
          </p:spPr>
        </p:pic>
      </p:grpSp>
      <p:sp>
        <p:nvSpPr>
          <p:cNvPr id="12" name="object 12"/>
          <p:cNvSpPr txBox="1"/>
          <p:nvPr/>
        </p:nvSpPr>
        <p:spPr>
          <a:xfrm>
            <a:off x="5806440" y="5326379"/>
            <a:ext cx="1632585" cy="645160"/>
          </a:xfrm>
          <a:prstGeom prst="rect">
            <a:avLst/>
          </a:prstGeom>
          <a:ln w="9525">
            <a:solidFill>
              <a:srgbClr val="97B853"/>
            </a:solidFill>
          </a:ln>
        </p:spPr>
        <p:txBody>
          <a:bodyPr vert="horz" wrap="square" lIns="0" tIns="24765" rIns="0" bIns="0" rtlCol="0">
            <a:spAutoFit/>
          </a:bodyPr>
          <a:lstStyle/>
          <a:p>
            <a:pPr marL="359410">
              <a:lnSpc>
                <a:spcPct val="100000"/>
              </a:lnSpc>
              <a:spcBef>
                <a:spcPts val="195"/>
              </a:spcBef>
            </a:pPr>
            <a:r>
              <a:rPr sz="1800" b="1" spc="-25" dirty="0">
                <a:latin typeface="Tahoma"/>
                <a:cs typeface="Tahoma"/>
              </a:rPr>
              <a:t>Vertex</a:t>
            </a:r>
            <a:r>
              <a:rPr sz="1800" b="1" spc="-90" dirty="0">
                <a:latin typeface="Tahoma"/>
                <a:cs typeface="Tahoma"/>
              </a:rPr>
              <a:t> </a:t>
            </a:r>
            <a:r>
              <a:rPr sz="1800" dirty="0">
                <a:latin typeface="Cambria Math"/>
                <a:cs typeface="Cambria Math"/>
              </a:rPr>
              <a:t>𝒄</a:t>
            </a:r>
            <a:endParaRPr sz="1800">
              <a:latin typeface="Cambria Math"/>
              <a:cs typeface="Cambria Math"/>
            </a:endParaRPr>
          </a:p>
          <a:p>
            <a:pPr marL="254000">
              <a:lnSpc>
                <a:spcPct val="100000"/>
              </a:lnSpc>
              <a:spcBef>
                <a:spcPts val="5"/>
              </a:spcBef>
            </a:pPr>
            <a:r>
              <a:rPr sz="1800" b="1" spc="-80" dirty="0">
                <a:latin typeface="Tahoma"/>
                <a:cs typeface="Tahoma"/>
              </a:rPr>
              <a:t>i</a:t>
            </a:r>
            <a:r>
              <a:rPr sz="1800" b="1" spc="-120" dirty="0">
                <a:latin typeface="Tahoma"/>
                <a:cs typeface="Tahoma"/>
              </a:rPr>
              <a:t>s</a:t>
            </a:r>
            <a:r>
              <a:rPr sz="1800" b="1" spc="-15" dirty="0">
                <a:latin typeface="Tahoma"/>
                <a:cs typeface="Tahoma"/>
              </a:rPr>
              <a:t> </a:t>
            </a:r>
            <a:r>
              <a:rPr sz="1800" b="1" spc="-35" dirty="0">
                <a:latin typeface="Tahoma"/>
                <a:cs typeface="Tahoma"/>
              </a:rPr>
              <a:t>p</a:t>
            </a:r>
            <a:r>
              <a:rPr sz="1800" b="1" spc="-15" dirty="0">
                <a:latin typeface="Tahoma"/>
                <a:cs typeface="Tahoma"/>
              </a:rPr>
              <a:t>e</a:t>
            </a:r>
            <a:r>
              <a:rPr sz="1800" b="1" spc="-110" dirty="0">
                <a:latin typeface="Tahoma"/>
                <a:cs typeface="Tahoma"/>
              </a:rPr>
              <a:t>n</a:t>
            </a:r>
            <a:r>
              <a:rPr sz="1800" b="1" spc="-30" dirty="0">
                <a:latin typeface="Tahoma"/>
                <a:cs typeface="Tahoma"/>
              </a:rPr>
              <a:t>da</a:t>
            </a:r>
            <a:r>
              <a:rPr sz="1800" b="1" spc="-40" dirty="0">
                <a:latin typeface="Tahoma"/>
                <a:cs typeface="Tahoma"/>
              </a:rPr>
              <a:t>n</a:t>
            </a:r>
            <a:r>
              <a:rPr sz="1800" b="1" spc="-155" dirty="0">
                <a:latin typeface="Tahoma"/>
                <a:cs typeface="Tahoma"/>
              </a:rPr>
              <a:t>t</a:t>
            </a:r>
            <a:endParaRPr sz="18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Wood Type</Template>
  <TotalTime>70</TotalTime>
  <Words>1646</Words>
  <Application>Microsoft Office PowerPoint</Application>
  <PresentationFormat>On-screen Show (4:3)</PresentationFormat>
  <Paragraphs>225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3" baseType="lpstr">
      <vt:lpstr>Calibri</vt:lpstr>
      <vt:lpstr>Cambria Math</vt:lpstr>
      <vt:lpstr>Rockwell</vt:lpstr>
      <vt:lpstr>Rockwell Condensed</vt:lpstr>
      <vt:lpstr>Tahoma</vt:lpstr>
      <vt:lpstr>Times New Roman</vt:lpstr>
      <vt:lpstr>Wingdings</vt:lpstr>
      <vt:lpstr>Wood Type</vt:lpstr>
      <vt:lpstr>PowerPoint Presentation</vt:lpstr>
      <vt:lpstr>Basic Graph Terminology </vt:lpstr>
      <vt:lpstr>Basic Graph Terminology </vt:lpstr>
      <vt:lpstr>Basic Graph Terminology</vt:lpstr>
      <vt:lpstr>Basic Graph Terminology </vt:lpstr>
      <vt:lpstr>Basic Graph Terminology</vt:lpstr>
      <vt:lpstr>Basic Graph Terminology</vt:lpstr>
      <vt:lpstr>Basic Graph Terminology</vt:lpstr>
      <vt:lpstr>Basic Graph Terminology</vt:lpstr>
      <vt:lpstr>Basic Graph Terminology</vt:lpstr>
      <vt:lpstr>Basic Graph Terminology</vt:lpstr>
      <vt:lpstr>Basic Graph Terminology</vt:lpstr>
      <vt:lpstr>Basic Graph Terminology</vt:lpstr>
      <vt:lpstr>Basic Graph Terminology</vt:lpstr>
      <vt:lpstr>Basic Graph Terminology</vt:lpstr>
      <vt:lpstr>Basic Graph Terminology</vt:lpstr>
      <vt:lpstr>Basic Graph Terminology </vt:lpstr>
      <vt:lpstr>Basic Graph Terminology</vt:lpstr>
      <vt:lpstr>Basic Graph Terminology</vt:lpstr>
      <vt:lpstr>Basic Graph Terminology</vt:lpstr>
      <vt:lpstr>Basic Graph Terminology</vt:lpstr>
      <vt:lpstr>Basic Graph Terminology</vt:lpstr>
      <vt:lpstr>Basic Graph Terminology</vt:lpstr>
      <vt:lpstr>Basic Graph Terminology</vt:lpstr>
      <vt:lpstr>Basic Graph Terminology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EELU_ahagag</dc:title>
  <dc:creator>ahagag</dc:creator>
  <cp:lastModifiedBy> </cp:lastModifiedBy>
  <cp:revision>3</cp:revision>
  <dcterms:created xsi:type="dcterms:W3CDTF">2023-01-14T13:00:46Z</dcterms:created>
  <dcterms:modified xsi:type="dcterms:W3CDTF">2023-01-14T14:11:36Z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2021-01-04T00:00:00Z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2023-01-14T00:00:00Z</vt:filetime>
  </property>
</Properties>
</file>